
<file path=[Content_Types].xml><?xml version="1.0" encoding="utf-8"?>
<Types xmlns="http://schemas.openxmlformats.org/package/2006/content-types">
  <Default Extension="png" ContentType="image/png"/>
  <Default Extension="jpeg" ContentType="image/jpeg"/>
  <Default Extension="m4a" ContentType="audio/mp4"/>
  <Default Extension="emf" ContentType="image/x-emf"/>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1"/>
  </p:notesMasterIdLst>
  <p:sldIdLst>
    <p:sldId id="256" r:id="rId2"/>
    <p:sldId id="266" r:id="rId3"/>
    <p:sldId id="276" r:id="rId4"/>
    <p:sldId id="257" r:id="rId5"/>
    <p:sldId id="275" r:id="rId6"/>
    <p:sldId id="268" r:id="rId7"/>
    <p:sldId id="265" r:id="rId8"/>
    <p:sldId id="260" r:id="rId9"/>
    <p:sldId id="281" r:id="rId10"/>
    <p:sldId id="282" r:id="rId11"/>
    <p:sldId id="264" r:id="rId12"/>
    <p:sldId id="261" r:id="rId13"/>
    <p:sldId id="273" r:id="rId14"/>
    <p:sldId id="271" r:id="rId15"/>
    <p:sldId id="278" r:id="rId16"/>
    <p:sldId id="272" r:id="rId17"/>
    <p:sldId id="277" r:id="rId18"/>
    <p:sldId id="280" r:id="rId19"/>
    <p:sldId id="279" r:id="rId2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5" d="100"/>
          <a:sy n="55" d="100"/>
        </p:scale>
        <p:origin x="38" y="451"/>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3.png>
</file>

<file path=ppt/media/image14.png>
</file>

<file path=ppt/media/image2.png>
</file>

<file path=ppt/media/image3.gif>
</file>

<file path=ppt/media/image4.jpeg>
</file>

<file path=ppt/media/image5.jpeg>
</file>

<file path=ppt/media/image6.png>
</file>

<file path=ppt/media/image7.jpe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0C7A2F-64F7-4F4A-A25B-B09D8001B172}" type="datetimeFigureOut">
              <a:rPr lang="en-US" smtClean="0"/>
              <a:t>8/14/2015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C4AC313-477B-40B6-89AF-15C7737C16DD}" type="slidenum">
              <a:rPr lang="en-US" smtClean="0"/>
              <a:t>‹#›</a:t>
            </a:fld>
            <a:endParaRPr lang="en-US"/>
          </a:p>
        </p:txBody>
      </p:sp>
    </p:spTree>
    <p:extLst>
      <p:ext uri="{BB962C8B-B14F-4D97-AF65-F5344CB8AC3E}">
        <p14:creationId xmlns:p14="http://schemas.microsoft.com/office/powerpoint/2010/main" val="30530133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C4AC313-477B-40B6-89AF-15C7737C16DD}" type="slidenum">
              <a:rPr lang="en-US" smtClean="0"/>
              <a:t>13</a:t>
            </a:fld>
            <a:endParaRPr lang="en-US"/>
          </a:p>
        </p:txBody>
      </p:sp>
    </p:spTree>
    <p:extLst>
      <p:ext uri="{BB962C8B-B14F-4D97-AF65-F5344CB8AC3E}">
        <p14:creationId xmlns:p14="http://schemas.microsoft.com/office/powerpoint/2010/main" val="3675670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8" name="Rectangle 7"/>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762000" y="3200400"/>
            <a:ext cx="7543800" cy="1524000"/>
          </a:xfrm>
        </p:spPr>
        <p:txBody>
          <a:bodyPr>
            <a:noAutofit/>
          </a:bodyPr>
          <a:lstStyle>
            <a:lvl1pPr>
              <a:defRPr sz="8000"/>
            </a:lvl1pPr>
          </a:lstStyle>
          <a:p>
            <a:r>
              <a:rPr lang="en-US" smtClean="0"/>
              <a:t>Click to edit Master title style</a:t>
            </a:r>
            <a:endParaRPr lang="en-US" dirty="0"/>
          </a:p>
        </p:txBody>
      </p:sp>
      <p:sp>
        <p:nvSpPr>
          <p:cNvPr id="3" name="Subtitle 2"/>
          <p:cNvSpPr>
            <a:spLocks noGrp="1"/>
          </p:cNvSpPr>
          <p:nvPr>
            <p:ph type="subTitle" idx="1"/>
          </p:nvPr>
        </p:nvSpPr>
        <p:spPr>
          <a:xfrm>
            <a:off x="762000" y="4724400"/>
            <a:ext cx="6858000" cy="990600"/>
          </a:xfrm>
        </p:spPr>
        <p:txBody>
          <a:bodyPr anchor="t" anchorCtr="0">
            <a:normAutofit/>
          </a:bodyPr>
          <a:lstStyle>
            <a:lvl1pPr marL="0" indent="0" algn="l">
              <a:buNone/>
              <a:defRPr sz="280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C19BBE0-0BC9-4FA8-95D8-6BE5838798BE}" type="datetimeFigureOut">
              <a:rPr lang="en-US" smtClean="0"/>
              <a:t>8/14/2015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423DCE-813F-4720-8264-FBB1B376058E}" type="slidenum">
              <a:rPr lang="en-US" smtClean="0"/>
              <a:t>‹#›</a:t>
            </a:fld>
            <a:endParaRPr lang="en-US"/>
          </a:p>
        </p:txBody>
      </p:sp>
      <p:sp>
        <p:nvSpPr>
          <p:cNvPr id="7" name="Rectangle 6"/>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914400" y="685800"/>
            <a:ext cx="7239000" cy="38862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C19BBE0-0BC9-4FA8-95D8-6BE5838798BE}" type="datetimeFigureOut">
              <a:rPr lang="en-US" smtClean="0"/>
              <a:t>8/14/2015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423DCE-813F-4720-8264-FBB1B376058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2000" y="685801"/>
            <a:ext cx="1828800" cy="5410199"/>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90800" y="685801"/>
            <a:ext cx="5715000" cy="4876800"/>
          </a:xfrm>
        </p:spPr>
        <p:txBody>
          <a:bodyPr vert="eaVert" anchor="t" anchorCtr="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C19BBE0-0BC9-4FA8-95D8-6BE5838798BE}" type="datetimeFigureOut">
              <a:rPr lang="en-US" smtClean="0"/>
              <a:t>8/14/2015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423DCE-813F-4720-8264-FBB1B376058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C19BBE0-0BC9-4FA8-95D8-6BE5838798BE}" type="datetimeFigureOut">
              <a:rPr lang="en-US" smtClean="0"/>
              <a:t>8/14/2015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423DCE-813F-4720-8264-FBB1B376058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77240" y="0"/>
            <a:ext cx="7543800" cy="304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62000" y="3276600"/>
            <a:ext cx="7543800" cy="1676400"/>
          </a:xfrm>
        </p:spPr>
        <p:txBody>
          <a:bodyPr anchor="b" anchorCtr="0"/>
          <a:lstStyle>
            <a:lvl1pPr algn="l">
              <a:defRPr sz="54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62000" y="4953000"/>
            <a:ext cx="6858000" cy="914400"/>
          </a:xfrm>
        </p:spPr>
        <p:txBody>
          <a:bodyPr anchor="t" anchorCtr="0">
            <a:normAutofit/>
          </a:bodyPr>
          <a:lstStyle>
            <a:lvl1pPr marL="0" indent="0">
              <a:buNone/>
              <a:defRPr sz="28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C19BBE0-0BC9-4FA8-95D8-6BE5838798BE}" type="datetimeFigureOut">
              <a:rPr lang="en-US" smtClean="0"/>
              <a:t>8/14/2015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423DCE-813F-4720-8264-FBB1B376058E}" type="slidenum">
              <a:rPr lang="en-US" smtClean="0"/>
              <a:t>‹#›</a:t>
            </a:fld>
            <a:endParaRPr lang="en-US"/>
          </a:p>
        </p:txBody>
      </p:sp>
      <p:sp>
        <p:nvSpPr>
          <p:cNvPr id="8" name="Rectangle 7"/>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620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609601"/>
            <a:ext cx="3657600" cy="376732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C19BBE0-0BC9-4FA8-95D8-6BE5838798BE}" type="datetimeFigureOut">
              <a:rPr lang="en-US" smtClean="0"/>
              <a:t>8/14/2015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423DCE-813F-4720-8264-FBB1B376058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7589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7589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152" y="609600"/>
            <a:ext cx="3657600" cy="639762"/>
          </a:xfrm>
        </p:spPr>
        <p:txBody>
          <a:bodyPr anchor="b">
            <a:noAutofit/>
          </a:bodyPr>
          <a:lstStyle>
            <a:lvl1pPr marL="0" indent="0">
              <a:buNone/>
              <a:defRPr sz="28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152" y="1329264"/>
            <a:ext cx="3657600" cy="3048000"/>
          </a:xfrm>
        </p:spPr>
        <p:txBody>
          <a:bodyPr anchor="t" anchorCtr="0"/>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C19BBE0-0BC9-4FA8-95D8-6BE5838798BE}" type="datetimeFigureOut">
              <a:rPr lang="en-US" smtClean="0"/>
              <a:t>8/14/2015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423DCE-813F-4720-8264-FBB1B376058E}" type="slidenum">
              <a:rPr lang="en-US" smtClean="0"/>
              <a:t>‹#›</a:t>
            </a:fld>
            <a:endParaRPr lang="en-US"/>
          </a:p>
        </p:txBody>
      </p:sp>
      <p:cxnSp>
        <p:nvCxnSpPr>
          <p:cNvPr id="11" name="Straight Connector 10"/>
          <p:cNvCxnSpPr/>
          <p:nvPr/>
        </p:nvCxnSpPr>
        <p:spPr>
          <a:xfrm>
            <a:off x="7589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4645152" y="1249362"/>
            <a:ext cx="3657600" cy="1588"/>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7C19BBE0-0BC9-4FA8-95D8-6BE5838798BE}" type="datetimeFigureOut">
              <a:rPr lang="en-US" smtClean="0"/>
              <a:t>8/14/2015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423DCE-813F-4720-8264-FBB1B376058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19BBE0-0BC9-4FA8-95D8-6BE5838798BE}" type="datetimeFigureOut">
              <a:rPr lang="en-US" smtClean="0"/>
              <a:t>8/14/2015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423DCE-813F-4720-8264-FBB1B376058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4572000"/>
            <a:ext cx="6784848" cy="1600200"/>
          </a:xfrm>
        </p:spPr>
        <p:txBody>
          <a:bodyPr anchor="b">
            <a:normAutofit/>
          </a:bodyPr>
          <a:lstStyle>
            <a:lvl1pPr algn="l">
              <a:defRPr sz="5400" b="0"/>
            </a:lvl1pPr>
          </a:lstStyle>
          <a:p>
            <a:r>
              <a:rPr lang="en-US" smtClean="0"/>
              <a:t>Click to edit Master title style</a:t>
            </a:r>
            <a:endParaRPr lang="en-US"/>
          </a:p>
        </p:txBody>
      </p:sp>
      <p:sp>
        <p:nvSpPr>
          <p:cNvPr id="3" name="Content Placeholder 2"/>
          <p:cNvSpPr>
            <a:spLocks noGrp="1"/>
          </p:cNvSpPr>
          <p:nvPr>
            <p:ph idx="1"/>
          </p:nvPr>
        </p:nvSpPr>
        <p:spPr>
          <a:xfrm>
            <a:off x="3710866" y="457200"/>
            <a:ext cx="4594934" cy="4114799"/>
          </a:xfrm>
        </p:spPr>
        <p:txBody>
          <a:bodyPr/>
          <a:lstStyle>
            <a:lvl1pPr>
              <a:defRPr sz="2400"/>
            </a:lvl1pPr>
            <a:lvl2pPr>
              <a:defRPr sz="22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62001" y="457200"/>
            <a:ext cx="2673657" cy="4114800"/>
          </a:xfrm>
        </p:spPr>
        <p:txBody>
          <a:bodyPr>
            <a:normAutofit/>
          </a:bodyPr>
          <a:lstStyle>
            <a:lvl1pPr marL="0" indent="0">
              <a:buNone/>
              <a:defRPr sz="21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C19BBE0-0BC9-4FA8-95D8-6BE5838798BE}" type="datetimeFigureOut">
              <a:rPr lang="en-US" smtClean="0"/>
              <a:t>8/14/2015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423DCE-813F-4720-8264-FBB1B376058E}" type="slidenum">
              <a:rPr lang="en-US" smtClean="0"/>
              <a:t>‹#›</a:t>
            </a:fld>
            <a:endParaRPr lang="en-US"/>
          </a:p>
        </p:txBody>
      </p:sp>
      <p:cxnSp>
        <p:nvCxnSpPr>
          <p:cNvPr id="10" name="Straight Connector 9"/>
          <p:cNvCxnSpPr/>
          <p:nvPr/>
        </p:nvCxnSpPr>
        <p:spPr>
          <a:xfrm rot="5400000">
            <a:off x="1677194" y="2514600"/>
            <a:ext cx="3810000" cy="1588"/>
          </a:xfrm>
          <a:prstGeom prst="line">
            <a:avLst/>
          </a:prstGeom>
          <a:ln>
            <a:solidFill>
              <a:schemeClr val="tx2">
                <a:lumMod val="50000"/>
                <a:lumOff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4572000"/>
            <a:ext cx="6784848" cy="1600200"/>
          </a:xfrm>
        </p:spPr>
        <p:txBody>
          <a:bodyPr anchor="b">
            <a:normAutofit/>
          </a:bodyPr>
          <a:lstStyle>
            <a:lvl1pPr algn="l">
              <a:defRPr sz="5400" b="0"/>
            </a:lvl1pPr>
          </a:lstStyle>
          <a:p>
            <a:r>
              <a:rPr lang="en-US" smtClean="0"/>
              <a:t>Click to edit Master title style</a:t>
            </a:r>
            <a:endParaRPr lang="en-US" dirty="0"/>
          </a:p>
        </p:txBody>
      </p:sp>
      <p:sp>
        <p:nvSpPr>
          <p:cNvPr id="3" name="Picture Placeholder 2"/>
          <p:cNvSpPr>
            <a:spLocks noGrp="1"/>
          </p:cNvSpPr>
          <p:nvPr>
            <p:ph type="pic" idx="1"/>
          </p:nvPr>
        </p:nvSpPr>
        <p:spPr>
          <a:xfrm>
            <a:off x="777240" y="457200"/>
            <a:ext cx="7543800" cy="2895600"/>
          </a:xfrm>
          <a:ln w="6350">
            <a:solidFill>
              <a:schemeClr val="tx2"/>
            </a:solid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850392" y="3505200"/>
            <a:ext cx="7391400" cy="804862"/>
          </a:xfrm>
        </p:spPr>
        <p:txBody>
          <a:bodyPr anchor="t" anchorCtr="0">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C19BBE0-0BC9-4FA8-95D8-6BE5838798BE}" type="datetimeFigureOut">
              <a:rPr lang="en-US" smtClean="0"/>
              <a:t>8/14/2015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423DCE-813F-4720-8264-FBB1B376058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2000" y="4572000"/>
            <a:ext cx="6781800" cy="1600200"/>
          </a:xfrm>
          <a:prstGeom prst="rect">
            <a:avLst/>
          </a:prstGeom>
        </p:spPr>
        <p:txBody>
          <a:bodyPr vert="horz" lIns="91440" tIns="45720" rIns="91440" bIns="45720" rtlCol="0" anchor="b" anchorCtr="0">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762000" y="685800"/>
            <a:ext cx="7543800" cy="3886200"/>
          </a:xfrm>
          <a:prstGeom prst="rect">
            <a:avLst/>
          </a:prstGeom>
        </p:spPr>
        <p:txBody>
          <a:bodyPr vert="horz" lIns="91440" tIns="45720" rIns="91440" bIns="45720" rtlCol="0" anchor="ctr" anchorCtr="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248400" y="6208776"/>
            <a:ext cx="2133600" cy="365125"/>
          </a:xfrm>
          <a:prstGeom prst="rect">
            <a:avLst/>
          </a:prstGeom>
        </p:spPr>
        <p:txBody>
          <a:bodyPr vert="horz" lIns="91440" tIns="45720" rIns="91440" bIns="45720" rtlCol="0" anchor="ctr"/>
          <a:lstStyle>
            <a:lvl1pPr algn="r">
              <a:defRPr sz="1200" b="1">
                <a:solidFill>
                  <a:schemeClr val="tx2">
                    <a:lumMod val="90000"/>
                    <a:lumOff val="10000"/>
                  </a:schemeClr>
                </a:solidFill>
                <a:latin typeface="+mn-lt"/>
              </a:defRPr>
            </a:lvl1pPr>
          </a:lstStyle>
          <a:p>
            <a:fld id="{7C19BBE0-0BC9-4FA8-95D8-6BE5838798BE}" type="datetimeFigureOut">
              <a:rPr lang="en-US" smtClean="0"/>
              <a:t>8/14/2015</a:t>
            </a:fld>
            <a:endParaRPr lang="en-US"/>
          </a:p>
        </p:txBody>
      </p:sp>
      <p:sp>
        <p:nvSpPr>
          <p:cNvPr id="5" name="Footer Placeholder 4"/>
          <p:cNvSpPr>
            <a:spLocks noGrp="1"/>
          </p:cNvSpPr>
          <p:nvPr>
            <p:ph type="ftr" sz="quarter" idx="3"/>
          </p:nvPr>
        </p:nvSpPr>
        <p:spPr>
          <a:xfrm>
            <a:off x="761999" y="6208776"/>
            <a:ext cx="4873869" cy="365125"/>
          </a:xfrm>
          <a:prstGeom prst="rect">
            <a:avLst/>
          </a:prstGeom>
        </p:spPr>
        <p:txBody>
          <a:bodyPr vert="horz" lIns="91440" tIns="45720" rIns="91440" bIns="45720" rtlCol="0" anchor="ctr"/>
          <a:lstStyle>
            <a:lvl1pPr algn="l">
              <a:defRPr sz="1200" b="1">
                <a:solidFill>
                  <a:schemeClr val="tx2">
                    <a:lumMod val="90000"/>
                    <a:lumOff val="10000"/>
                  </a:schemeClr>
                </a:solidFill>
              </a:defRPr>
            </a:lvl1pPr>
          </a:lstStyle>
          <a:p>
            <a:endParaRPr lang="en-US"/>
          </a:p>
        </p:txBody>
      </p:sp>
      <p:sp>
        <p:nvSpPr>
          <p:cNvPr id="6" name="Slide Number Placeholder 5"/>
          <p:cNvSpPr>
            <a:spLocks noGrp="1"/>
          </p:cNvSpPr>
          <p:nvPr>
            <p:ph type="sldNum" sz="quarter" idx="4"/>
          </p:nvPr>
        </p:nvSpPr>
        <p:spPr>
          <a:xfrm>
            <a:off x="7620000" y="5687568"/>
            <a:ext cx="762000" cy="365125"/>
          </a:xfrm>
          <a:prstGeom prst="rect">
            <a:avLst/>
          </a:prstGeom>
        </p:spPr>
        <p:txBody>
          <a:bodyPr vert="horz" lIns="91440" tIns="45720" rIns="91440" bIns="45720" rtlCol="0" anchor="ctr"/>
          <a:lstStyle>
            <a:lvl1pPr algn="r">
              <a:defRPr sz="2400">
                <a:solidFill>
                  <a:schemeClr val="tx1">
                    <a:lumMod val="85000"/>
                    <a:lumOff val="15000"/>
                  </a:schemeClr>
                </a:solidFill>
                <a:latin typeface="+mj-lt"/>
              </a:defRPr>
            </a:lvl1pPr>
          </a:lstStyle>
          <a:p>
            <a:fld id="{BD423DCE-813F-4720-8264-FBB1B376058E}" type="slidenum">
              <a:rPr lang="en-US" smtClean="0"/>
              <a:t>‹#›</a:t>
            </a:fld>
            <a:endParaRPr lang="en-US"/>
          </a:p>
        </p:txBody>
      </p:sp>
      <p:sp>
        <p:nvSpPr>
          <p:cNvPr id="8" name="Rectangle 7"/>
          <p:cNvSpPr/>
          <p:nvPr/>
        </p:nvSpPr>
        <p:spPr>
          <a:xfrm>
            <a:off x="777240" y="0"/>
            <a:ext cx="7543800" cy="381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77240" y="6172200"/>
            <a:ext cx="7543800" cy="2743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54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74320" indent="-274320" algn="l" defTabSz="914400" rtl="0" eaLnBrk="1" latinLnBrk="0" hangingPunct="1">
        <a:spcBef>
          <a:spcPct val="20000"/>
        </a:spcBef>
        <a:buClr>
          <a:schemeClr val="accent1"/>
        </a:buClr>
        <a:buFont typeface="Arial" pitchFamily="34" charset="0"/>
        <a:buChar char="•"/>
        <a:defRPr sz="2400" kern="1200">
          <a:solidFill>
            <a:schemeClr val="tx2"/>
          </a:solidFill>
          <a:latin typeface="+mn-lt"/>
          <a:ea typeface="+mn-ea"/>
          <a:cs typeface="+mn-cs"/>
        </a:defRPr>
      </a:lvl1pPr>
      <a:lvl2pPr marL="594360" indent="-274320" algn="l" defTabSz="914400" rtl="0" eaLnBrk="1" latinLnBrk="0" hangingPunct="1">
        <a:spcBef>
          <a:spcPct val="20000"/>
        </a:spcBef>
        <a:buClr>
          <a:schemeClr val="accent1"/>
        </a:buClr>
        <a:buFont typeface="Arial" pitchFamily="34" charset="0"/>
        <a:buChar char="•"/>
        <a:defRPr sz="2200" kern="1200">
          <a:solidFill>
            <a:schemeClr val="tx2"/>
          </a:solidFill>
          <a:latin typeface="+mn-lt"/>
          <a:ea typeface="+mn-ea"/>
          <a:cs typeface="+mn-cs"/>
        </a:defRPr>
      </a:lvl2pPr>
      <a:lvl3pPr marL="868680" indent="-228600" algn="l" defTabSz="914400" rtl="0" eaLnBrk="1" latinLnBrk="0" hangingPunct="1">
        <a:spcBef>
          <a:spcPct val="20000"/>
        </a:spcBef>
        <a:buClr>
          <a:schemeClr val="accent1"/>
        </a:buClr>
        <a:buFont typeface="Arial" pitchFamily="34" charset="0"/>
        <a:buChar char="•"/>
        <a:defRPr sz="2000" kern="1200">
          <a:solidFill>
            <a:schemeClr val="tx2"/>
          </a:solidFill>
          <a:latin typeface="+mn-lt"/>
          <a:ea typeface="+mn-ea"/>
          <a:cs typeface="+mn-cs"/>
        </a:defRPr>
      </a:lvl3pPr>
      <a:lvl4pPr marL="1143000" indent="-228600" algn="l" defTabSz="914400" rtl="0" eaLnBrk="1" latinLnBrk="0" hangingPunct="1">
        <a:spcBef>
          <a:spcPct val="20000"/>
        </a:spcBef>
        <a:buClr>
          <a:schemeClr val="accent1"/>
        </a:buClr>
        <a:buFont typeface="Arial" pitchFamily="34" charset="0"/>
        <a:buChar char="•"/>
        <a:defRPr sz="1800" kern="1200">
          <a:solidFill>
            <a:schemeClr val="tx2"/>
          </a:solidFill>
          <a:latin typeface="+mn-lt"/>
          <a:ea typeface="+mn-ea"/>
          <a:cs typeface="+mn-cs"/>
        </a:defRPr>
      </a:lvl4pPr>
      <a:lvl5pPr marL="1371600" indent="-228600" algn="l" defTabSz="914400" rtl="0" eaLnBrk="1" latinLnBrk="0" hangingPunct="1">
        <a:spcBef>
          <a:spcPct val="20000"/>
        </a:spcBef>
        <a:buClr>
          <a:schemeClr val="accent1"/>
        </a:buClr>
        <a:buFont typeface="Arial" pitchFamily="34" charset="0"/>
        <a:buChar char="•"/>
        <a:defRPr sz="1800" kern="1200" baseline="0">
          <a:solidFill>
            <a:schemeClr val="tx2"/>
          </a:solidFill>
          <a:latin typeface="+mn-lt"/>
          <a:ea typeface="+mn-ea"/>
          <a:cs typeface="+mn-cs"/>
        </a:defRPr>
      </a:lvl5pPr>
      <a:lvl6pPr marL="164592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6pPr>
      <a:lvl7pPr marL="1901952"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7pPr>
      <a:lvl8pPr marL="219456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8pPr>
      <a:lvl9pPr marL="2468880" indent="-228600" algn="l" defTabSz="914400" rtl="0" eaLnBrk="1" latinLnBrk="0" hangingPunct="1">
        <a:spcBef>
          <a:spcPct val="20000"/>
        </a:spcBef>
        <a:buClr>
          <a:schemeClr val="accent1"/>
        </a:buClr>
        <a:buFont typeface="Arial" pitchFamily="34" charset="0"/>
        <a:buChar char="•"/>
        <a:defRPr sz="16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2.png"/><Relationship Id="rId4" Type="http://schemas.openxmlformats.org/officeDocument/2006/relationships/image" Target="../media/image12.emf"/></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2.png"/><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2.png"/><Relationship Id="rId4" Type="http://schemas.openxmlformats.org/officeDocument/2006/relationships/hyperlink" Target="http://www.osha.gov/dsg/hazcom/ghs.html#4.2" TargetMode="Externa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slideLayout" Target="../slideLayouts/slideLayout7.xml"/><Relationship Id="rId7" Type="http://schemas.openxmlformats.org/officeDocument/2006/relationships/image" Target="../media/image6.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gif"/><Relationship Id="rId9"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ILLINOIS INSTITUTE OF TECHNOLOGY (IIT)</a:t>
            </a:r>
            <a:endParaRPr lang="en-US" dirty="0"/>
          </a:p>
        </p:txBody>
      </p:sp>
      <p:sp>
        <p:nvSpPr>
          <p:cNvPr id="3" name="Subtitle 2"/>
          <p:cNvSpPr>
            <a:spLocks noGrp="1"/>
          </p:cNvSpPr>
          <p:nvPr>
            <p:ph type="subTitle" idx="1"/>
          </p:nvPr>
        </p:nvSpPr>
        <p:spPr/>
        <p:txBody>
          <a:bodyPr/>
          <a:lstStyle/>
          <a:p>
            <a:r>
              <a:rPr lang="en-US" dirty="0" smtClean="0"/>
              <a:t>Laboratory Safety Training – GHS Classification: SDS, Labels and Pictograms</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462756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ChangeArrowheads="1"/>
          </p:cNvSpPr>
          <p:nvPr/>
        </p:nvSpPr>
        <p:spPr bwMode="auto">
          <a:xfrm>
            <a:off x="419100" y="1833880"/>
            <a:ext cx="5994400" cy="36599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r>
              <a:rPr lang="en-US" sz="2000" b="1" dirty="0">
                <a:solidFill>
                  <a:srgbClr val="000000"/>
                </a:solidFill>
                <a:latin typeface="Tahoma" panose="020B0604030504040204" pitchFamily="34" charset="0"/>
              </a:rPr>
              <a:t>Section 9, Physical and chemical properties</a:t>
            </a:r>
            <a:r>
              <a:rPr lang="en-US" sz="2000" dirty="0">
                <a:solidFill>
                  <a:srgbClr val="000000"/>
                </a:solidFill>
                <a:latin typeface="Tahoma" panose="020B0604030504040204" pitchFamily="34" charset="0"/>
              </a:rPr>
              <a:t> lists the chemical's characteristics.</a:t>
            </a:r>
          </a:p>
          <a:p>
            <a:r>
              <a:rPr lang="en-US" sz="2000" b="1" dirty="0">
                <a:solidFill>
                  <a:srgbClr val="000000"/>
                </a:solidFill>
                <a:latin typeface="Tahoma" panose="020B0604030504040204" pitchFamily="34" charset="0"/>
              </a:rPr>
              <a:t>Section 10, Stability and reactivity</a:t>
            </a:r>
            <a:r>
              <a:rPr lang="en-US" sz="2000" dirty="0">
                <a:solidFill>
                  <a:srgbClr val="000000"/>
                </a:solidFill>
                <a:latin typeface="Tahoma" panose="020B0604030504040204" pitchFamily="34" charset="0"/>
              </a:rPr>
              <a:t> lists chemical stability and possibility of hazardous reactions.</a:t>
            </a:r>
          </a:p>
          <a:p>
            <a:r>
              <a:rPr lang="en-US" sz="2000" b="1" dirty="0">
                <a:solidFill>
                  <a:srgbClr val="000000"/>
                </a:solidFill>
                <a:latin typeface="Tahoma" panose="020B0604030504040204" pitchFamily="34" charset="0"/>
              </a:rPr>
              <a:t>Section 11, Toxicological information</a:t>
            </a:r>
            <a:r>
              <a:rPr lang="en-US" sz="2000" dirty="0">
                <a:solidFill>
                  <a:srgbClr val="000000"/>
                </a:solidFill>
                <a:latin typeface="Tahoma" panose="020B0604030504040204" pitchFamily="34" charset="0"/>
              </a:rPr>
              <a:t> includes routes of exposure; related symptoms, acute and chronic effects; numerical measures of toxicity.</a:t>
            </a:r>
          </a:p>
          <a:p>
            <a:r>
              <a:rPr lang="en-US" sz="2000" b="1" dirty="0" smtClean="0">
                <a:solidFill>
                  <a:srgbClr val="000000"/>
                </a:solidFill>
                <a:latin typeface="Tahoma" panose="020B0604030504040204" pitchFamily="34" charset="0"/>
              </a:rPr>
              <a:t>Section </a:t>
            </a:r>
            <a:r>
              <a:rPr lang="en-US" sz="2000" b="1" dirty="0">
                <a:solidFill>
                  <a:srgbClr val="000000"/>
                </a:solidFill>
                <a:latin typeface="Tahoma" panose="020B0604030504040204" pitchFamily="34" charset="0"/>
              </a:rPr>
              <a:t>16, Other information,</a:t>
            </a:r>
            <a:r>
              <a:rPr lang="en-US" sz="2000" dirty="0">
                <a:solidFill>
                  <a:srgbClr val="000000"/>
                </a:solidFill>
                <a:latin typeface="Tahoma" panose="020B0604030504040204" pitchFamily="34" charset="0"/>
              </a:rPr>
              <a:t> includes the date of preparation or last revision.</a:t>
            </a:r>
            <a:endParaRPr lang="en-US" sz="2000" b="0" i="0" dirty="0">
              <a:solidFill>
                <a:srgbClr val="000000"/>
              </a:solidFill>
              <a:effectLst/>
              <a:latin typeface="Tahoma" panose="020B0604030504040204" pitchFamily="34" charset="0"/>
            </a:endParaRPr>
          </a:p>
        </p:txBody>
      </p:sp>
      <p:sp>
        <p:nvSpPr>
          <p:cNvPr id="44035" name="Rectangle 3"/>
          <p:cNvSpPr>
            <a:spLocks noChangeArrowheads="1"/>
          </p:cNvSpPr>
          <p:nvPr/>
        </p:nvSpPr>
        <p:spPr bwMode="auto">
          <a:xfrm>
            <a:off x="228600" y="1219200"/>
            <a:ext cx="7848600" cy="393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spcBef>
                <a:spcPct val="0"/>
              </a:spcBef>
              <a:buFontTx/>
              <a:buNone/>
            </a:pPr>
            <a:r>
              <a:rPr lang="en-US" altLang="en-US" sz="2000" b="1" i="1" u="sng" dirty="0">
                <a:solidFill>
                  <a:prstClr val="black"/>
                </a:solidFill>
              </a:rPr>
              <a:t>WHAT INFORMATION IS </a:t>
            </a:r>
            <a:r>
              <a:rPr lang="en-US" altLang="en-US" sz="2000" b="1" i="1" u="sng" dirty="0" smtClean="0">
                <a:solidFill>
                  <a:prstClr val="black"/>
                </a:solidFill>
              </a:rPr>
              <a:t>REQUIRED </a:t>
            </a:r>
            <a:r>
              <a:rPr lang="en-US" altLang="en-US" sz="2000" b="1" i="1" u="sng" dirty="0">
                <a:solidFill>
                  <a:prstClr val="black"/>
                </a:solidFill>
              </a:rPr>
              <a:t>IN THE </a:t>
            </a:r>
            <a:r>
              <a:rPr lang="en-US" altLang="en-US" sz="2000" b="1" i="1" u="sng" dirty="0" smtClean="0">
                <a:solidFill>
                  <a:prstClr val="black"/>
                </a:solidFill>
              </a:rPr>
              <a:t>SDS</a:t>
            </a:r>
            <a:r>
              <a:rPr lang="en-US" altLang="en-US" sz="2000" b="1" i="1" dirty="0">
                <a:solidFill>
                  <a:prstClr val="black"/>
                </a:solidFill>
              </a:rPr>
              <a:t>:</a:t>
            </a:r>
          </a:p>
        </p:txBody>
      </p:sp>
      <p:pic>
        <p:nvPicPr>
          <p:cNvPr id="2222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00800" y="1828800"/>
            <a:ext cx="2000250" cy="1920875"/>
          </a:xfrm>
          <a:prstGeom prst="rect">
            <a:avLst/>
          </a:prstGeom>
          <a:noFill/>
          <a:ln w="28575">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4037" name="Picture 5" descr="MSDS%20Ar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13500" y="3854450"/>
            <a:ext cx="1998663" cy="2409825"/>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44038" name="Rectangle 6"/>
          <p:cNvSpPr>
            <a:spLocks noChangeArrowheads="1"/>
          </p:cNvSpPr>
          <p:nvPr/>
        </p:nvSpPr>
        <p:spPr bwMode="auto">
          <a:xfrm>
            <a:off x="6193163" y="653432"/>
            <a:ext cx="2172327"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ctr">
              <a:spcBef>
                <a:spcPct val="0"/>
              </a:spcBef>
              <a:buFontTx/>
              <a:buNone/>
            </a:pPr>
            <a:r>
              <a:rPr lang="en-US" altLang="en-US" sz="1400" b="1" dirty="0" smtClean="0">
                <a:solidFill>
                  <a:prstClr val="black"/>
                </a:solidFill>
              </a:rPr>
              <a:t>SAFETY </a:t>
            </a:r>
            <a:r>
              <a:rPr lang="en-US" altLang="en-US" sz="1400" b="1" dirty="0">
                <a:solidFill>
                  <a:prstClr val="black"/>
                </a:solidFill>
              </a:rPr>
              <a:t>DATA </a:t>
            </a:r>
            <a:r>
              <a:rPr lang="en-US" altLang="en-US" sz="1400" b="1" dirty="0" smtClean="0">
                <a:solidFill>
                  <a:prstClr val="black"/>
                </a:solidFill>
              </a:rPr>
              <a:t>SHEETS</a:t>
            </a:r>
            <a:endParaRPr lang="en-US" altLang="en-US" sz="1400" b="1" dirty="0">
              <a:solidFill>
                <a:prstClr val="black"/>
              </a:solidFill>
            </a:endParaRPr>
          </a:p>
        </p:txBody>
      </p:sp>
      <p:sp>
        <p:nvSpPr>
          <p:cNvPr id="2" name="TextBox 1"/>
          <p:cNvSpPr txBox="1"/>
          <p:nvPr/>
        </p:nvSpPr>
        <p:spPr>
          <a:xfrm>
            <a:off x="6781800" y="1219200"/>
            <a:ext cx="1295400" cy="307777"/>
          </a:xfrm>
          <a:prstGeom prst="rect">
            <a:avLst/>
          </a:prstGeom>
          <a:noFill/>
        </p:spPr>
        <p:txBody>
          <a:bodyPr wrap="square" rtlCol="0">
            <a:spAutoFit/>
          </a:bodyPr>
          <a:lstStyle/>
          <a:p>
            <a:pPr lvl="0" algn="ctr">
              <a:spcBef>
                <a:spcPct val="0"/>
              </a:spcBef>
            </a:pPr>
            <a:r>
              <a:rPr lang="en-US" altLang="en-US" sz="1400" b="1">
                <a:solidFill>
                  <a:prstClr val="black"/>
                </a:solidFill>
              </a:rPr>
              <a:t>(Continued)</a:t>
            </a:r>
            <a:endParaRPr lang="en-US" altLang="en-US" sz="1400" b="1" dirty="0">
              <a:solidFill>
                <a:prstClr val="black"/>
              </a:solidFill>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82599052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9" presetClass="entr" presetSubtype="10" fill="hold" nodeType="afterEffect">
                                  <p:stCondLst>
                                    <p:cond delay="0"/>
                                  </p:stCondLst>
                                  <p:childTnLst>
                                    <p:set>
                                      <p:cBhvr>
                                        <p:cTn id="9" dur="1" fill="hold">
                                          <p:stCondLst>
                                            <p:cond delay="0"/>
                                          </p:stCondLst>
                                        </p:cTn>
                                        <p:tgtEl>
                                          <p:spTgt spid="222212"/>
                                        </p:tgtEl>
                                        <p:attrNameLst>
                                          <p:attrName>style.visibility</p:attrName>
                                        </p:attrNameLst>
                                      </p:cBhvr>
                                      <p:to>
                                        <p:strVal val="visible"/>
                                      </p:to>
                                    </p:set>
                                    <p:anim calcmode="lin" valueType="num">
                                      <p:cBhvr>
                                        <p:cTn id="10" dur="5000" fill="hold"/>
                                        <p:tgtEl>
                                          <p:spTgt spid="222212"/>
                                        </p:tgtEl>
                                        <p:attrNameLst>
                                          <p:attrName>ppt_w</p:attrName>
                                        </p:attrNameLst>
                                      </p:cBhvr>
                                      <p:tavLst>
                                        <p:tav tm="0" fmla="#ppt_w*sin(2.5*pi*$)">
                                          <p:val>
                                            <p:fltVal val="0"/>
                                          </p:val>
                                        </p:tav>
                                        <p:tav tm="100000">
                                          <p:val>
                                            <p:fltVal val="1"/>
                                          </p:val>
                                        </p:tav>
                                      </p:tavLst>
                                    </p:anim>
                                    <p:anim calcmode="lin" valueType="num">
                                      <p:cBhvr>
                                        <p:cTn id="11" dur="5000" fill="hold"/>
                                        <p:tgtEl>
                                          <p:spTgt spid="22221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5" name="Rectangle 3"/>
          <p:cNvSpPr>
            <a:spLocks noChangeArrowheads="1"/>
          </p:cNvSpPr>
          <p:nvPr/>
        </p:nvSpPr>
        <p:spPr bwMode="auto">
          <a:xfrm>
            <a:off x="228600" y="1282700"/>
            <a:ext cx="7848600" cy="393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lvl="0" eaLnBrk="1" hangingPunct="1">
              <a:spcBef>
                <a:spcPct val="0"/>
              </a:spcBef>
              <a:buNone/>
            </a:pPr>
            <a:r>
              <a:rPr lang="en-US" altLang="en-US" sz="2000" b="1" u="sng" dirty="0">
                <a:solidFill>
                  <a:prstClr val="black"/>
                </a:solidFill>
                <a:latin typeface="Times New Roman"/>
              </a:rPr>
              <a:t>WHAT INFORMATION </a:t>
            </a:r>
            <a:r>
              <a:rPr lang="en-US" altLang="en-US" sz="2000" b="1" u="sng" dirty="0" smtClean="0">
                <a:solidFill>
                  <a:prstClr val="black"/>
                </a:solidFill>
                <a:latin typeface="Times New Roman"/>
              </a:rPr>
              <a:t>CAN BE </a:t>
            </a:r>
            <a:r>
              <a:rPr lang="en-US" altLang="en-US" sz="2000" b="1" u="sng" dirty="0">
                <a:solidFill>
                  <a:prstClr val="black"/>
                </a:solidFill>
                <a:latin typeface="Times New Roman"/>
              </a:rPr>
              <a:t>INCLUDED IN THE SDS</a:t>
            </a:r>
            <a:r>
              <a:rPr lang="en-US" altLang="en-US" sz="2000" b="1" dirty="0">
                <a:solidFill>
                  <a:prstClr val="black"/>
                </a:solidFill>
                <a:latin typeface="Times New Roman"/>
              </a:rPr>
              <a:t>:</a:t>
            </a:r>
          </a:p>
        </p:txBody>
      </p:sp>
      <p:sp>
        <p:nvSpPr>
          <p:cNvPr id="44038" name="Rectangle 6"/>
          <p:cNvSpPr>
            <a:spLocks noChangeArrowheads="1"/>
          </p:cNvSpPr>
          <p:nvPr/>
        </p:nvSpPr>
        <p:spPr bwMode="auto">
          <a:xfrm>
            <a:off x="5855180" y="588868"/>
            <a:ext cx="2222020"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ctr">
              <a:spcBef>
                <a:spcPct val="0"/>
              </a:spcBef>
              <a:buFontTx/>
              <a:buNone/>
            </a:pPr>
            <a:r>
              <a:rPr lang="en-US" altLang="en-US" sz="1400" b="1" dirty="0" smtClean="0"/>
              <a:t>SAFETY </a:t>
            </a:r>
            <a:r>
              <a:rPr lang="en-US" altLang="en-US" sz="1400" b="1" dirty="0"/>
              <a:t>DATA SHEETS</a:t>
            </a:r>
          </a:p>
        </p:txBody>
      </p:sp>
      <p:sp>
        <p:nvSpPr>
          <p:cNvPr id="44039" name="Text Box 7"/>
          <p:cNvSpPr txBox="1">
            <a:spLocks noChangeArrowheads="1"/>
          </p:cNvSpPr>
          <p:nvPr/>
        </p:nvSpPr>
        <p:spPr bwMode="auto">
          <a:xfrm>
            <a:off x="6895783" y="894080"/>
            <a:ext cx="117633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ctr">
              <a:spcBef>
                <a:spcPct val="0"/>
              </a:spcBef>
              <a:buFontTx/>
              <a:buNone/>
            </a:pPr>
            <a:r>
              <a:rPr lang="en-US" altLang="en-US" sz="1400" b="1" dirty="0"/>
              <a:t>(Continued)</a:t>
            </a:r>
          </a:p>
        </p:txBody>
      </p:sp>
      <p:sp>
        <p:nvSpPr>
          <p:cNvPr id="2" name="Rectangle 1"/>
          <p:cNvSpPr/>
          <p:nvPr/>
        </p:nvSpPr>
        <p:spPr>
          <a:xfrm>
            <a:off x="254000" y="2175247"/>
            <a:ext cx="4572000" cy="1200329"/>
          </a:xfrm>
          <a:prstGeom prst="rect">
            <a:avLst/>
          </a:prstGeom>
        </p:spPr>
        <p:txBody>
          <a:bodyPr>
            <a:spAutoFit/>
          </a:bodyPr>
          <a:lstStyle/>
          <a:p>
            <a:r>
              <a:rPr lang="en-US" dirty="0">
                <a:solidFill>
                  <a:srgbClr val="000000"/>
                </a:solidFill>
                <a:latin typeface="Tahoma" panose="020B0604030504040204" pitchFamily="34" charset="0"/>
              </a:rPr>
              <a:t>Section 12, Ecological information*</a:t>
            </a:r>
          </a:p>
          <a:p>
            <a:r>
              <a:rPr lang="en-US" dirty="0">
                <a:solidFill>
                  <a:srgbClr val="000000"/>
                </a:solidFill>
                <a:latin typeface="Tahoma" panose="020B0604030504040204" pitchFamily="34" charset="0"/>
              </a:rPr>
              <a:t>Section 13, Disposal considerations*</a:t>
            </a:r>
          </a:p>
          <a:p>
            <a:r>
              <a:rPr lang="en-US" dirty="0">
                <a:solidFill>
                  <a:srgbClr val="000000"/>
                </a:solidFill>
                <a:latin typeface="Tahoma" panose="020B0604030504040204" pitchFamily="34" charset="0"/>
              </a:rPr>
              <a:t>Section 14, Transport information*</a:t>
            </a:r>
          </a:p>
          <a:p>
            <a:r>
              <a:rPr lang="en-US" dirty="0">
                <a:solidFill>
                  <a:srgbClr val="000000"/>
                </a:solidFill>
                <a:latin typeface="Tahoma" panose="020B0604030504040204" pitchFamily="34" charset="0"/>
              </a:rPr>
              <a:t>Section 15, Regulatory information*</a:t>
            </a:r>
            <a:endParaRPr lang="en-US" b="0" i="0" dirty="0">
              <a:solidFill>
                <a:srgbClr val="000000"/>
              </a:solidFill>
              <a:effectLst/>
              <a:latin typeface="Tahoma" panose="020B0604030504040204" pitchFamily="34" charset="0"/>
            </a:endParaRPr>
          </a:p>
        </p:txBody>
      </p:sp>
      <p:sp>
        <p:nvSpPr>
          <p:cNvPr id="6" name="TextBox 5"/>
          <p:cNvSpPr txBox="1"/>
          <p:nvPr/>
        </p:nvSpPr>
        <p:spPr>
          <a:xfrm>
            <a:off x="254000" y="4297680"/>
            <a:ext cx="8356600" cy="646331"/>
          </a:xfrm>
          <a:prstGeom prst="rect">
            <a:avLst/>
          </a:prstGeom>
          <a:noFill/>
        </p:spPr>
        <p:txBody>
          <a:bodyPr wrap="square" rtlCol="0">
            <a:spAutoFit/>
          </a:bodyPr>
          <a:lstStyle/>
          <a:p>
            <a:r>
              <a:rPr lang="en-US">
                <a:solidFill>
                  <a:srgbClr val="000000"/>
                </a:solidFill>
                <a:latin typeface="Tahoma" panose="020B0604030504040204" pitchFamily="34" charset="0"/>
              </a:rPr>
              <a:t>*Note: Since other Agencies regulate this information, OSHA will not be enforcing Sections 12 through 15(29 CFR 1910.1200(g)(2)).</a:t>
            </a: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433606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2"/>
          <p:cNvSpPr>
            <a:spLocks noChangeArrowheads="1"/>
          </p:cNvSpPr>
          <p:nvPr/>
        </p:nvSpPr>
        <p:spPr bwMode="auto">
          <a:xfrm>
            <a:off x="609600" y="1849438"/>
            <a:ext cx="7689850" cy="2417762"/>
          </a:xfrm>
          <a:prstGeom prst="rect">
            <a:avLst/>
          </a:prstGeom>
          <a:noFill/>
          <a:ln w="28575">
            <a:solidFill>
              <a:schemeClr val="tx1"/>
            </a:solidFill>
            <a:miter lim="800000"/>
            <a:headEnd/>
            <a:tailEnd/>
          </a:ln>
          <a:effectLst/>
          <a:extLst>
            <a:ext uri="{909E8E84-426E-40DD-AFC4-6F175D3DCCD1}">
              <a14:hiddenFill xmlns:a14="http://schemas.microsoft.com/office/drawing/2010/main">
                <a:solidFill>
                  <a:srgbClr val="0000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just">
              <a:lnSpc>
                <a:spcPct val="90000"/>
              </a:lnSpc>
              <a:spcBef>
                <a:spcPct val="0"/>
              </a:spcBef>
              <a:buFontTx/>
              <a:buNone/>
            </a:pPr>
            <a:r>
              <a:rPr lang="en-US" altLang="en-US" sz="2400" b="1" dirty="0"/>
              <a:t>Information Withheld From a </a:t>
            </a:r>
            <a:r>
              <a:rPr lang="en-US" altLang="en-US" sz="2400" b="1" dirty="0" smtClean="0"/>
              <a:t>SDS </a:t>
            </a:r>
            <a:r>
              <a:rPr lang="en-US" altLang="en-US" sz="2400" b="1" dirty="0"/>
              <a:t>Must Be Provided During an Emergency or at The Request of a Physician.  The User of The Information Must Agree to Keep The Information Confidential.  The Chemical Manufacturer Must Provide the Information Immediately Upon Request During Emergencies.</a:t>
            </a:r>
          </a:p>
        </p:txBody>
      </p:sp>
      <p:sp>
        <p:nvSpPr>
          <p:cNvPr id="45059" name="Rectangle 3"/>
          <p:cNvSpPr>
            <a:spLocks noChangeArrowheads="1"/>
          </p:cNvSpPr>
          <p:nvPr/>
        </p:nvSpPr>
        <p:spPr bwMode="auto">
          <a:xfrm>
            <a:off x="327025" y="1295400"/>
            <a:ext cx="2416175" cy="3937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spcBef>
                <a:spcPct val="0"/>
              </a:spcBef>
              <a:buFontTx/>
              <a:buNone/>
            </a:pPr>
            <a:r>
              <a:rPr lang="en-US" altLang="en-US" sz="2000" b="1" i="1" u="sng"/>
              <a:t>TRADE SECRETS</a:t>
            </a:r>
            <a:r>
              <a:rPr lang="en-US" altLang="en-US" sz="2000" b="1" i="1"/>
              <a:t>:</a:t>
            </a:r>
          </a:p>
        </p:txBody>
      </p:sp>
      <p:grpSp>
        <p:nvGrpSpPr>
          <p:cNvPr id="45060" name="Group 4"/>
          <p:cNvGrpSpPr>
            <a:grpSpLocks/>
          </p:cNvGrpSpPr>
          <p:nvPr/>
        </p:nvGrpSpPr>
        <p:grpSpPr bwMode="auto">
          <a:xfrm>
            <a:off x="5537200" y="4457700"/>
            <a:ext cx="1752600" cy="1752600"/>
            <a:chOff x="4128" y="2880"/>
            <a:chExt cx="1104" cy="1104"/>
          </a:xfrm>
        </p:grpSpPr>
        <p:sp>
          <p:nvSpPr>
            <p:cNvPr id="45064" name="Rectangle 5"/>
            <p:cNvSpPr>
              <a:spLocks noChangeArrowheads="1"/>
            </p:cNvSpPr>
            <p:nvPr/>
          </p:nvSpPr>
          <p:spPr bwMode="auto">
            <a:xfrm>
              <a:off x="4128" y="2880"/>
              <a:ext cx="1104" cy="1104"/>
            </a:xfrm>
            <a:prstGeom prst="rect">
              <a:avLst/>
            </a:prstGeom>
            <a:solidFill>
              <a:schemeClr val="bg1"/>
            </a:solidFill>
            <a:ln w="12700">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eaLnBrk="1" hangingPunct="1">
                <a:spcBef>
                  <a:spcPct val="0"/>
                </a:spcBef>
                <a:buFontTx/>
                <a:buNone/>
              </a:pPr>
              <a:endParaRPr lang="en-US" altLang="en-US" sz="2400"/>
            </a:p>
          </p:txBody>
        </p:sp>
        <p:pic>
          <p:nvPicPr>
            <p:cNvPr id="45065"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76" y="3016"/>
              <a:ext cx="819" cy="8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pic>
        <p:nvPicPr>
          <p:cNvPr id="45061" name="Picture 7"/>
          <p:cNvPicPr>
            <a:picLocks noChangeAspect="1" noChangeArrowheads="1"/>
          </p:cNvPicPr>
          <p:nvPr/>
        </p:nvPicPr>
        <p:blipFill>
          <a:blip r:embed="rId5">
            <a:extLst>
              <a:ext uri="{28A0092B-C50C-407E-A947-70E740481C1C}">
                <a14:useLocalDpi xmlns:a14="http://schemas.microsoft.com/office/drawing/2010/main" val="0"/>
              </a:ext>
            </a:extLst>
          </a:blip>
          <a:srcRect l="5426" t="36487" r="1808"/>
          <a:stretch>
            <a:fillRect/>
          </a:stretch>
        </p:blipFill>
        <p:spPr bwMode="auto">
          <a:xfrm>
            <a:off x="1816100" y="4457700"/>
            <a:ext cx="1739900" cy="1752600"/>
          </a:xfrm>
          <a:prstGeom prst="rect">
            <a:avLst/>
          </a:prstGeom>
          <a:noFill/>
          <a:ln w="12700">
            <a:solidFill>
              <a:schemeClr val="tx1"/>
            </a:solidFill>
            <a:miter lim="800000"/>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5062" name="Rectangle 8"/>
          <p:cNvSpPr>
            <a:spLocks noChangeArrowheads="1"/>
          </p:cNvSpPr>
          <p:nvPr/>
        </p:nvSpPr>
        <p:spPr bwMode="auto">
          <a:xfrm>
            <a:off x="6203637" y="609188"/>
            <a:ext cx="2172326"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ctr">
              <a:spcBef>
                <a:spcPct val="0"/>
              </a:spcBef>
              <a:buFontTx/>
              <a:buNone/>
            </a:pPr>
            <a:r>
              <a:rPr lang="en-US" altLang="en-US" sz="1400" b="1" dirty="0" smtClean="0"/>
              <a:t>SAFETY </a:t>
            </a:r>
            <a:r>
              <a:rPr lang="en-US" altLang="en-US" sz="1400" b="1" dirty="0"/>
              <a:t>DATA SHEETS</a:t>
            </a:r>
          </a:p>
        </p:txBody>
      </p:sp>
      <p:sp>
        <p:nvSpPr>
          <p:cNvPr id="45063" name="Text Box 9"/>
          <p:cNvSpPr txBox="1">
            <a:spLocks noChangeArrowheads="1"/>
          </p:cNvSpPr>
          <p:nvPr/>
        </p:nvSpPr>
        <p:spPr bwMode="auto">
          <a:xfrm>
            <a:off x="6701631" y="914400"/>
            <a:ext cx="1176337"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ctr">
              <a:spcBef>
                <a:spcPct val="0"/>
              </a:spcBef>
              <a:buFontTx/>
              <a:buNone/>
            </a:pPr>
            <a:r>
              <a:rPr lang="en-US" altLang="en-US" sz="1400" b="1" dirty="0"/>
              <a:t>(Continued)</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165833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09600" y="1007328"/>
            <a:ext cx="7873309" cy="646331"/>
          </a:xfrm>
          <a:prstGeom prst="rect">
            <a:avLst/>
          </a:prstGeom>
          <a:noFill/>
        </p:spPr>
        <p:txBody>
          <a:bodyPr wrap="none" rtlCol="0">
            <a:spAutoFit/>
          </a:bodyPr>
          <a:lstStyle/>
          <a:p>
            <a:r>
              <a:rPr lang="en-US" dirty="0" smtClean="0"/>
              <a:t> </a:t>
            </a:r>
            <a:r>
              <a:rPr lang="en-US" sz="3600" b="1" dirty="0" smtClean="0"/>
              <a:t>Who is responsible for reviewing SDS?</a:t>
            </a:r>
            <a:endParaRPr lang="en-US" sz="3600" b="1" dirty="0"/>
          </a:p>
        </p:txBody>
      </p:sp>
      <p:sp>
        <p:nvSpPr>
          <p:cNvPr id="3" name="TextBox 2"/>
          <p:cNvSpPr txBox="1"/>
          <p:nvPr/>
        </p:nvSpPr>
        <p:spPr>
          <a:xfrm>
            <a:off x="1002954" y="1713131"/>
            <a:ext cx="7086600" cy="3970318"/>
          </a:xfrm>
          <a:prstGeom prst="rect">
            <a:avLst/>
          </a:prstGeom>
          <a:noFill/>
        </p:spPr>
        <p:txBody>
          <a:bodyPr wrap="square" rtlCol="0">
            <a:spAutoFit/>
          </a:bodyPr>
          <a:lstStyle/>
          <a:p>
            <a:pPr marL="457200" indent="-457200">
              <a:buFont typeface="Wingdings" panose="05000000000000000000" pitchFamily="2" charset="2"/>
              <a:buChar char="v"/>
            </a:pPr>
            <a:r>
              <a:rPr lang="en-US" sz="2800" dirty="0" smtClean="0"/>
              <a:t>Anyone using a material should review the SDS first.</a:t>
            </a:r>
          </a:p>
          <a:p>
            <a:pPr marL="457200" indent="-457200">
              <a:buFont typeface="Wingdings" panose="05000000000000000000" pitchFamily="2" charset="2"/>
              <a:buChar char="v"/>
            </a:pPr>
            <a:endParaRPr lang="en-US" sz="2800" dirty="0"/>
          </a:p>
          <a:p>
            <a:pPr marL="457200" indent="-457200">
              <a:buFont typeface="Wingdings" panose="05000000000000000000" pitchFamily="2" charset="2"/>
              <a:buChar char="v"/>
            </a:pPr>
            <a:r>
              <a:rPr lang="en-US" sz="2800" dirty="0" smtClean="0"/>
              <a:t>Supervisors are responsible for ensuring that employees and students have access to SDS.</a:t>
            </a:r>
          </a:p>
          <a:p>
            <a:pPr marL="457200" indent="-457200">
              <a:buFont typeface="Wingdings" panose="05000000000000000000" pitchFamily="2" charset="2"/>
              <a:buChar char="v"/>
            </a:pPr>
            <a:endParaRPr lang="en-US" sz="2800" dirty="0"/>
          </a:p>
          <a:p>
            <a:pPr marL="457200" indent="-457200">
              <a:buFont typeface="Wingdings" panose="05000000000000000000" pitchFamily="2" charset="2"/>
              <a:buChar char="v"/>
            </a:pPr>
            <a:r>
              <a:rPr lang="en-US" sz="2800" dirty="0" smtClean="0"/>
              <a:t>If there is an accident involving an exposure to hazardous materials, provide a copy of the SDS to the health care provider.</a:t>
            </a:r>
            <a:endParaRPr lang="en-US" sz="2800" dirty="0"/>
          </a:p>
        </p:txBody>
      </p:sp>
      <p:sp>
        <p:nvSpPr>
          <p:cNvPr id="4" name="TextBox 3"/>
          <p:cNvSpPr txBox="1"/>
          <p:nvPr/>
        </p:nvSpPr>
        <p:spPr>
          <a:xfrm>
            <a:off x="6324600" y="457200"/>
            <a:ext cx="2158309" cy="307777"/>
          </a:xfrm>
          <a:prstGeom prst="rect">
            <a:avLst/>
          </a:prstGeom>
          <a:noFill/>
        </p:spPr>
        <p:txBody>
          <a:bodyPr wrap="square" rtlCol="0">
            <a:spAutoFit/>
          </a:bodyPr>
          <a:lstStyle/>
          <a:p>
            <a:pPr lvl="0" algn="ctr">
              <a:spcBef>
                <a:spcPct val="0"/>
              </a:spcBef>
            </a:pPr>
            <a:r>
              <a:rPr lang="en-US" altLang="en-US" sz="1400" b="1">
                <a:solidFill>
                  <a:prstClr val="black"/>
                </a:solidFill>
              </a:rPr>
              <a:t>SAFETY DATA SHEETS</a:t>
            </a:r>
            <a:endParaRPr lang="en-US" altLang="en-US" sz="1400" b="1" dirty="0">
              <a:solidFill>
                <a:prstClr val="black"/>
              </a:solidFill>
            </a:endParaRPr>
          </a:p>
        </p:txBody>
      </p:sp>
      <p:sp>
        <p:nvSpPr>
          <p:cNvPr id="5" name="TextBox 4"/>
          <p:cNvSpPr txBox="1"/>
          <p:nvPr/>
        </p:nvSpPr>
        <p:spPr>
          <a:xfrm>
            <a:off x="6400800" y="762000"/>
            <a:ext cx="1828800" cy="307777"/>
          </a:xfrm>
          <a:prstGeom prst="rect">
            <a:avLst/>
          </a:prstGeom>
          <a:noFill/>
        </p:spPr>
        <p:txBody>
          <a:bodyPr wrap="square" rtlCol="0">
            <a:spAutoFit/>
          </a:bodyPr>
          <a:lstStyle/>
          <a:p>
            <a:pPr lvl="0" algn="ctr">
              <a:spcBef>
                <a:spcPct val="0"/>
              </a:spcBef>
            </a:pPr>
            <a:r>
              <a:rPr lang="en-US" altLang="en-US" sz="1400" b="1">
                <a:solidFill>
                  <a:prstClr val="black"/>
                </a:solidFill>
              </a:rPr>
              <a:t>(Continued)</a:t>
            </a:r>
            <a:endParaRPr lang="en-US" altLang="en-US" sz="1400" b="1" dirty="0">
              <a:solidFill>
                <a:prstClr val="black"/>
              </a:solidFill>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305892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r="56076" b="69725"/>
          <a:stretch/>
        </p:blipFill>
        <p:spPr bwMode="auto">
          <a:xfrm>
            <a:off x="1600200" y="616772"/>
            <a:ext cx="5365118" cy="49458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TextBox 2"/>
          <p:cNvSpPr txBox="1"/>
          <p:nvPr/>
        </p:nvSpPr>
        <p:spPr>
          <a:xfrm>
            <a:off x="7467600" y="616772"/>
            <a:ext cx="990600" cy="369332"/>
          </a:xfrm>
          <a:prstGeom prst="rect">
            <a:avLst/>
          </a:prstGeom>
          <a:noFill/>
        </p:spPr>
        <p:txBody>
          <a:bodyPr wrap="square" rtlCol="0">
            <a:spAutoFit/>
          </a:bodyPr>
          <a:lstStyle/>
          <a:p>
            <a:r>
              <a:rPr lang="en-US" dirty="0" smtClean="0"/>
              <a:t>Labels</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769783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1066800" y="457200"/>
            <a:ext cx="6421296" cy="5904257"/>
          </a:xfrm>
          <a:prstGeom prst="rect">
            <a:avLst/>
          </a:prstGeom>
        </p:spPr>
      </p:pic>
      <p:sp>
        <p:nvSpPr>
          <p:cNvPr id="3" name="TextBox 2"/>
          <p:cNvSpPr txBox="1"/>
          <p:nvPr/>
        </p:nvSpPr>
        <p:spPr>
          <a:xfrm>
            <a:off x="6934200" y="978932"/>
            <a:ext cx="1371600" cy="307777"/>
          </a:xfrm>
          <a:prstGeom prst="rect">
            <a:avLst/>
          </a:prstGeom>
          <a:noFill/>
        </p:spPr>
        <p:txBody>
          <a:bodyPr wrap="square" rtlCol="0">
            <a:spAutoFit/>
          </a:bodyPr>
          <a:lstStyle/>
          <a:p>
            <a:pPr lvl="0" algn="ctr">
              <a:spcBef>
                <a:spcPct val="0"/>
              </a:spcBef>
            </a:pPr>
            <a:r>
              <a:rPr lang="en-US" altLang="en-US" sz="1400" b="1" dirty="0">
                <a:solidFill>
                  <a:prstClr val="black"/>
                </a:solidFill>
              </a:rPr>
              <a:t>(Continued)</a:t>
            </a:r>
          </a:p>
        </p:txBody>
      </p:sp>
      <p:sp>
        <p:nvSpPr>
          <p:cNvPr id="4" name="TextBox 3"/>
          <p:cNvSpPr txBox="1"/>
          <p:nvPr/>
        </p:nvSpPr>
        <p:spPr>
          <a:xfrm>
            <a:off x="7162800" y="609600"/>
            <a:ext cx="1371600" cy="369332"/>
          </a:xfrm>
          <a:prstGeom prst="rect">
            <a:avLst/>
          </a:prstGeom>
          <a:noFill/>
        </p:spPr>
        <p:txBody>
          <a:bodyPr wrap="square" rtlCol="0">
            <a:spAutoFit/>
          </a:bodyPr>
          <a:lstStyle/>
          <a:p>
            <a:r>
              <a:rPr lang="en-US" dirty="0" smtClean="0"/>
              <a:t>Labels</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275232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4"/>
          <a:stretch>
            <a:fillRect/>
          </a:stretch>
        </p:blipFill>
        <p:spPr>
          <a:xfrm>
            <a:off x="1752600" y="457200"/>
            <a:ext cx="4191000" cy="5604934"/>
          </a:xfrm>
          <a:prstGeom prst="rect">
            <a:avLst/>
          </a:prstGeom>
        </p:spPr>
      </p:pic>
      <p:sp>
        <p:nvSpPr>
          <p:cNvPr id="3" name="TextBox 2"/>
          <p:cNvSpPr txBox="1"/>
          <p:nvPr/>
        </p:nvSpPr>
        <p:spPr>
          <a:xfrm>
            <a:off x="6858000" y="457200"/>
            <a:ext cx="1371600" cy="369332"/>
          </a:xfrm>
          <a:prstGeom prst="rect">
            <a:avLst/>
          </a:prstGeom>
          <a:noFill/>
        </p:spPr>
        <p:txBody>
          <a:bodyPr wrap="square" rtlCol="0">
            <a:spAutoFit/>
          </a:bodyPr>
          <a:lstStyle/>
          <a:p>
            <a:r>
              <a:rPr lang="en-US" dirty="0" smtClean="0"/>
              <a:t>Pictograms</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60165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ChangeArrowheads="1"/>
          </p:cNvSpPr>
          <p:nvPr/>
        </p:nvSpPr>
        <p:spPr bwMode="auto">
          <a:xfrm>
            <a:off x="228600" y="1743075"/>
            <a:ext cx="7988300" cy="42344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marL="339725" indent="-339725" eaLnBrk="0" hangingPunct="0">
              <a:spcBef>
                <a:spcPct val="20000"/>
              </a:spcBef>
              <a:buChar char="•"/>
              <a:tabLst>
                <a:tab pos="1711325" algn="l"/>
              </a:tabLst>
              <a:defRPr sz="3200">
                <a:solidFill>
                  <a:schemeClr val="tx1"/>
                </a:solidFill>
                <a:latin typeface="Arial" pitchFamily="34" charset="0"/>
              </a:defRPr>
            </a:lvl1pPr>
            <a:lvl2pPr marL="742950" indent="-285750" eaLnBrk="0" hangingPunct="0">
              <a:spcBef>
                <a:spcPct val="20000"/>
              </a:spcBef>
              <a:buChar char="–"/>
              <a:tabLst>
                <a:tab pos="1711325" algn="l"/>
              </a:tabLst>
              <a:defRPr sz="2800">
                <a:solidFill>
                  <a:schemeClr val="tx1"/>
                </a:solidFill>
                <a:latin typeface="Arial" pitchFamily="34" charset="0"/>
              </a:defRPr>
            </a:lvl2pPr>
            <a:lvl3pPr marL="1143000" indent="-228600" eaLnBrk="0" hangingPunct="0">
              <a:spcBef>
                <a:spcPct val="20000"/>
              </a:spcBef>
              <a:buChar char="•"/>
              <a:tabLst>
                <a:tab pos="1711325" algn="l"/>
              </a:tabLst>
              <a:defRPr sz="2400">
                <a:solidFill>
                  <a:schemeClr val="tx1"/>
                </a:solidFill>
                <a:latin typeface="Arial" pitchFamily="34" charset="0"/>
              </a:defRPr>
            </a:lvl3pPr>
            <a:lvl4pPr marL="1600200" indent="-228600" eaLnBrk="0" hangingPunct="0">
              <a:spcBef>
                <a:spcPct val="20000"/>
              </a:spcBef>
              <a:buChar char="–"/>
              <a:tabLst>
                <a:tab pos="1711325" algn="l"/>
              </a:tabLst>
              <a:defRPr sz="2000">
                <a:solidFill>
                  <a:schemeClr val="tx1"/>
                </a:solidFill>
                <a:latin typeface="Arial" pitchFamily="34" charset="0"/>
              </a:defRPr>
            </a:lvl4pPr>
            <a:lvl5pPr marL="2057400" indent="-228600" eaLnBrk="0" hangingPunct="0">
              <a:spcBef>
                <a:spcPct val="20000"/>
              </a:spcBef>
              <a:buChar char="»"/>
              <a:tabLst>
                <a:tab pos="1711325" algn="l"/>
              </a:tabLst>
              <a:defRPr sz="2000">
                <a:solidFill>
                  <a:schemeClr val="tx1"/>
                </a:solidFill>
                <a:latin typeface="Arial" pitchFamily="34" charset="0"/>
              </a:defRPr>
            </a:lvl5pPr>
            <a:lvl6pPr marL="2514600" indent="-228600" eaLnBrk="0" fontAlgn="base" hangingPunct="0">
              <a:spcBef>
                <a:spcPct val="20000"/>
              </a:spcBef>
              <a:spcAft>
                <a:spcPct val="0"/>
              </a:spcAft>
              <a:buChar char="»"/>
              <a:tabLst>
                <a:tab pos="1711325" algn="l"/>
              </a:tabLst>
              <a:defRPr sz="2000">
                <a:solidFill>
                  <a:schemeClr val="tx1"/>
                </a:solidFill>
                <a:latin typeface="Arial" pitchFamily="34" charset="0"/>
              </a:defRPr>
            </a:lvl6pPr>
            <a:lvl7pPr marL="2971800" indent="-228600" eaLnBrk="0" fontAlgn="base" hangingPunct="0">
              <a:spcBef>
                <a:spcPct val="20000"/>
              </a:spcBef>
              <a:spcAft>
                <a:spcPct val="0"/>
              </a:spcAft>
              <a:buChar char="»"/>
              <a:tabLst>
                <a:tab pos="1711325" algn="l"/>
              </a:tabLst>
              <a:defRPr sz="2000">
                <a:solidFill>
                  <a:schemeClr val="tx1"/>
                </a:solidFill>
                <a:latin typeface="Arial" pitchFamily="34" charset="0"/>
              </a:defRPr>
            </a:lvl7pPr>
            <a:lvl8pPr marL="3429000" indent="-228600" eaLnBrk="0" fontAlgn="base" hangingPunct="0">
              <a:spcBef>
                <a:spcPct val="20000"/>
              </a:spcBef>
              <a:spcAft>
                <a:spcPct val="0"/>
              </a:spcAft>
              <a:buChar char="»"/>
              <a:tabLst>
                <a:tab pos="1711325" algn="l"/>
              </a:tabLst>
              <a:defRPr sz="2000">
                <a:solidFill>
                  <a:schemeClr val="tx1"/>
                </a:solidFill>
                <a:latin typeface="Arial" pitchFamily="34" charset="0"/>
              </a:defRPr>
            </a:lvl8pPr>
            <a:lvl9pPr marL="3886200" indent="-228600" eaLnBrk="0" fontAlgn="base" hangingPunct="0">
              <a:spcBef>
                <a:spcPct val="20000"/>
              </a:spcBef>
              <a:spcAft>
                <a:spcPct val="0"/>
              </a:spcAft>
              <a:buChar char="»"/>
              <a:tabLst>
                <a:tab pos="1711325" algn="l"/>
              </a:tabLst>
              <a:defRPr sz="2000">
                <a:solidFill>
                  <a:schemeClr val="tx1"/>
                </a:solidFill>
                <a:latin typeface="Arial" pitchFamily="34" charset="0"/>
              </a:defRPr>
            </a:lvl9pPr>
          </a:lstStyle>
          <a:p>
            <a:pPr marL="0" indent="0" eaLnBrk="1" hangingPunct="1">
              <a:spcBef>
                <a:spcPts val="800"/>
              </a:spcBef>
              <a:buFontTx/>
              <a:buNone/>
              <a:tabLst/>
            </a:pPr>
            <a:r>
              <a:rPr lang="en-US" sz="3600" b="1" dirty="0" smtClean="0">
                <a:solidFill>
                  <a:prstClr val="black"/>
                </a:solidFill>
                <a:latin typeface="Franklin Gothic Book"/>
              </a:rPr>
              <a:t>Before using a Chemical:</a:t>
            </a:r>
          </a:p>
          <a:p>
            <a:pPr marL="0" indent="0" eaLnBrk="1" hangingPunct="1">
              <a:spcBef>
                <a:spcPts val="800"/>
              </a:spcBef>
              <a:buFontTx/>
              <a:buNone/>
              <a:tabLst/>
            </a:pPr>
            <a:endParaRPr lang="en-US" sz="1200" b="1" dirty="0">
              <a:solidFill>
                <a:prstClr val="black"/>
              </a:solidFill>
              <a:latin typeface="Franklin Gothic Book"/>
            </a:endParaRPr>
          </a:p>
          <a:p>
            <a:pPr eaLnBrk="1" hangingPunct="1">
              <a:spcBef>
                <a:spcPts val="800"/>
              </a:spcBef>
              <a:buFont typeface="Wingdings" panose="05000000000000000000" pitchFamily="2" charset="2"/>
              <a:buChar char="q"/>
              <a:tabLst/>
            </a:pPr>
            <a:r>
              <a:rPr lang="en-US" sz="2400" dirty="0" smtClean="0">
                <a:solidFill>
                  <a:prstClr val="black"/>
                </a:solidFill>
                <a:latin typeface="Franklin Gothic Book"/>
              </a:rPr>
              <a:t>Read the SDS.</a:t>
            </a:r>
          </a:p>
          <a:p>
            <a:pPr eaLnBrk="1" hangingPunct="1">
              <a:spcBef>
                <a:spcPts val="800"/>
              </a:spcBef>
              <a:buFont typeface="Wingdings" panose="05000000000000000000" pitchFamily="2" charset="2"/>
              <a:buChar char="q"/>
              <a:tabLst/>
            </a:pPr>
            <a:r>
              <a:rPr lang="en-US" sz="2400" dirty="0" smtClean="0">
                <a:solidFill>
                  <a:prstClr val="black"/>
                </a:solidFill>
                <a:latin typeface="Franklin Gothic Book"/>
              </a:rPr>
              <a:t>Understand the SDS.</a:t>
            </a:r>
          </a:p>
          <a:p>
            <a:pPr eaLnBrk="1" hangingPunct="1">
              <a:spcBef>
                <a:spcPts val="800"/>
              </a:spcBef>
              <a:buFont typeface="Wingdings" panose="05000000000000000000" pitchFamily="2" charset="2"/>
              <a:buChar char="q"/>
              <a:tabLst/>
            </a:pPr>
            <a:r>
              <a:rPr lang="en-US" sz="2400" dirty="0" smtClean="0">
                <a:solidFill>
                  <a:prstClr val="black"/>
                </a:solidFill>
                <a:latin typeface="Franklin Gothic Book"/>
              </a:rPr>
              <a:t>Follow the SDS.</a:t>
            </a:r>
          </a:p>
          <a:p>
            <a:pPr eaLnBrk="1" hangingPunct="1">
              <a:spcBef>
                <a:spcPts val="800"/>
              </a:spcBef>
              <a:buFont typeface="Wingdings" panose="05000000000000000000" pitchFamily="2" charset="2"/>
              <a:buChar char="q"/>
              <a:tabLst/>
            </a:pPr>
            <a:r>
              <a:rPr lang="en-US" sz="2400" dirty="0" smtClean="0">
                <a:solidFill>
                  <a:prstClr val="black"/>
                </a:solidFill>
                <a:latin typeface="Franklin Gothic Book"/>
              </a:rPr>
              <a:t>Read the label.</a:t>
            </a:r>
          </a:p>
          <a:p>
            <a:pPr eaLnBrk="1" hangingPunct="1">
              <a:spcBef>
                <a:spcPts val="800"/>
              </a:spcBef>
              <a:buFont typeface="Wingdings" panose="05000000000000000000" pitchFamily="2" charset="2"/>
              <a:buChar char="q"/>
              <a:tabLst/>
            </a:pPr>
            <a:r>
              <a:rPr lang="en-US" sz="2400" dirty="0" smtClean="0">
                <a:solidFill>
                  <a:prstClr val="black"/>
                </a:solidFill>
                <a:latin typeface="Franklin Gothic Book"/>
              </a:rPr>
              <a:t>Understand what the label is telling you.</a:t>
            </a:r>
          </a:p>
          <a:p>
            <a:pPr eaLnBrk="1" hangingPunct="1">
              <a:spcBef>
                <a:spcPts val="800"/>
              </a:spcBef>
              <a:buFont typeface="Wingdings" panose="05000000000000000000" pitchFamily="2" charset="2"/>
              <a:buChar char="q"/>
              <a:tabLst/>
            </a:pPr>
            <a:r>
              <a:rPr lang="en-US" sz="2400" dirty="0" smtClean="0">
                <a:solidFill>
                  <a:prstClr val="black"/>
                </a:solidFill>
                <a:latin typeface="Franklin Gothic Book"/>
              </a:rPr>
              <a:t>Follow instructions on the label.</a:t>
            </a:r>
          </a:p>
          <a:p>
            <a:pPr eaLnBrk="1" hangingPunct="1">
              <a:spcBef>
                <a:spcPts val="800"/>
              </a:spcBef>
              <a:buFont typeface="Wingdings" panose="05000000000000000000" pitchFamily="2" charset="2"/>
              <a:buChar char="q"/>
              <a:tabLst/>
            </a:pPr>
            <a:r>
              <a:rPr lang="en-US" sz="2400" dirty="0">
                <a:solidFill>
                  <a:prstClr val="black"/>
                </a:solidFill>
                <a:latin typeface="Franklin Gothic Book"/>
              </a:rPr>
              <a:t> </a:t>
            </a:r>
            <a:r>
              <a:rPr lang="en-US" sz="2400" dirty="0" smtClean="0">
                <a:solidFill>
                  <a:prstClr val="black"/>
                </a:solidFill>
                <a:latin typeface="Franklin Gothic Book"/>
              </a:rPr>
              <a:t>If you are not sure ask someone knowledgeable.</a:t>
            </a:r>
          </a:p>
        </p:txBody>
      </p:sp>
      <p:sp>
        <p:nvSpPr>
          <p:cNvPr id="41987" name="Rectangle 3"/>
          <p:cNvSpPr>
            <a:spLocks noChangeArrowheads="1"/>
          </p:cNvSpPr>
          <p:nvPr/>
        </p:nvSpPr>
        <p:spPr bwMode="auto">
          <a:xfrm>
            <a:off x="228600" y="1282700"/>
            <a:ext cx="5903913" cy="3937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spcBef>
                <a:spcPct val="0"/>
              </a:spcBef>
              <a:buFontTx/>
              <a:buNone/>
            </a:pPr>
            <a:r>
              <a:rPr lang="en-US" altLang="en-US" sz="2000" b="1" i="1" u="sng" dirty="0" smtClean="0">
                <a:solidFill>
                  <a:prstClr val="black"/>
                </a:solidFill>
              </a:rPr>
              <a:t>Remember</a:t>
            </a:r>
            <a:endParaRPr lang="en-US" altLang="en-US" sz="2000" b="1" i="1" dirty="0">
              <a:solidFill>
                <a:prstClr val="black"/>
              </a:solidFill>
            </a:endParaRPr>
          </a:p>
        </p:txBody>
      </p:sp>
      <p:sp>
        <p:nvSpPr>
          <p:cNvPr id="41989" name="Rectangle 5"/>
          <p:cNvSpPr>
            <a:spLocks noChangeArrowheads="1"/>
          </p:cNvSpPr>
          <p:nvPr/>
        </p:nvSpPr>
        <p:spPr bwMode="auto">
          <a:xfrm>
            <a:off x="4398963" y="914400"/>
            <a:ext cx="3221037" cy="3016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ctr" eaLnBrk="1" hangingPunct="1">
              <a:spcBef>
                <a:spcPct val="0"/>
              </a:spcBef>
              <a:buFontTx/>
              <a:buNone/>
            </a:pPr>
            <a:r>
              <a:rPr lang="en-US" altLang="en-US" sz="1400" b="1">
                <a:solidFill>
                  <a:prstClr val="black"/>
                </a:solidFill>
              </a:rPr>
              <a:t>CHEMICAL HAZARD INFORMATION</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423427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2000" y="838200"/>
            <a:ext cx="7620000" cy="3046988"/>
          </a:xfrm>
          <a:prstGeom prst="rect">
            <a:avLst/>
          </a:prstGeom>
          <a:noFill/>
        </p:spPr>
        <p:txBody>
          <a:bodyPr wrap="square" rtlCol="0">
            <a:spAutoFit/>
          </a:bodyPr>
          <a:lstStyle/>
          <a:p>
            <a:pPr lvl="0">
              <a:spcBef>
                <a:spcPts val="800"/>
              </a:spcBef>
            </a:pPr>
            <a:r>
              <a:rPr lang="en-US" sz="2400" b="1" dirty="0" smtClean="0">
                <a:solidFill>
                  <a:prstClr val="black"/>
                </a:solidFill>
                <a:latin typeface="Franklin Gothic Book"/>
              </a:rPr>
              <a:t>The preceding course </a:t>
            </a:r>
            <a:r>
              <a:rPr lang="en-US" sz="2400" b="1" dirty="0">
                <a:solidFill>
                  <a:prstClr val="black"/>
                </a:solidFill>
                <a:latin typeface="Franklin Gothic Book"/>
              </a:rPr>
              <a:t>material is mostly </a:t>
            </a:r>
            <a:r>
              <a:rPr lang="en-US" sz="2400" b="1" dirty="0" smtClean="0">
                <a:solidFill>
                  <a:prstClr val="black"/>
                </a:solidFill>
                <a:latin typeface="Franklin Gothic Book"/>
              </a:rPr>
              <a:t>excerpts </a:t>
            </a:r>
            <a:r>
              <a:rPr lang="en-US" sz="2400" b="1" dirty="0">
                <a:solidFill>
                  <a:prstClr val="black"/>
                </a:solidFill>
                <a:latin typeface="Franklin Gothic Book"/>
              </a:rPr>
              <a:t>from the Occupational Safety and Health Administration (OSHA) document “A Guide to: </a:t>
            </a:r>
            <a:r>
              <a:rPr lang="en-US" sz="2400" b="1" i="1" dirty="0">
                <a:solidFill>
                  <a:prstClr val="black"/>
                </a:solidFill>
                <a:latin typeface="Franklin Gothic Book"/>
              </a:rPr>
              <a:t>The Globally Harmonized System of Classification and Labelling of Chemicals (GHS)” located at </a:t>
            </a:r>
            <a:r>
              <a:rPr lang="en-US" sz="2400" b="1" i="1" dirty="0">
                <a:solidFill>
                  <a:prstClr val="black"/>
                </a:solidFill>
                <a:latin typeface="Franklin Gothic Book"/>
                <a:hlinkClick r:id="rId4"/>
              </a:rPr>
              <a:t>http://www.osha.gov/dsg/hazcom/ghs.html#4.2</a:t>
            </a:r>
            <a:r>
              <a:rPr lang="en-US" sz="2400" b="1" i="1" dirty="0">
                <a:solidFill>
                  <a:prstClr val="black"/>
                </a:solidFill>
                <a:latin typeface="Franklin Gothic Book"/>
              </a:rPr>
              <a:t>.  If you would like more detail on GHS please refer to this document.</a:t>
            </a:r>
            <a:endParaRPr lang="en-US" sz="2400" b="1" dirty="0">
              <a:solidFill>
                <a:prstClr val="black"/>
              </a:solidFill>
              <a:latin typeface="Franklin Gothic Book"/>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618275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ChangeArrowheads="1"/>
          </p:cNvSpPr>
          <p:nvPr/>
        </p:nvSpPr>
        <p:spPr bwMode="auto">
          <a:xfrm>
            <a:off x="762000" y="1828800"/>
            <a:ext cx="7988300" cy="23057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marL="339725" indent="-339725" eaLnBrk="0" hangingPunct="0">
              <a:spcBef>
                <a:spcPct val="20000"/>
              </a:spcBef>
              <a:buChar char="•"/>
              <a:tabLst>
                <a:tab pos="1711325" algn="l"/>
              </a:tabLst>
              <a:defRPr sz="3200">
                <a:solidFill>
                  <a:schemeClr val="tx1"/>
                </a:solidFill>
                <a:latin typeface="Arial" pitchFamily="34" charset="0"/>
              </a:defRPr>
            </a:lvl1pPr>
            <a:lvl2pPr marL="742950" indent="-285750" eaLnBrk="0" hangingPunct="0">
              <a:spcBef>
                <a:spcPct val="20000"/>
              </a:spcBef>
              <a:buChar char="–"/>
              <a:tabLst>
                <a:tab pos="1711325" algn="l"/>
              </a:tabLst>
              <a:defRPr sz="2800">
                <a:solidFill>
                  <a:schemeClr val="tx1"/>
                </a:solidFill>
                <a:latin typeface="Arial" pitchFamily="34" charset="0"/>
              </a:defRPr>
            </a:lvl2pPr>
            <a:lvl3pPr marL="1143000" indent="-228600" eaLnBrk="0" hangingPunct="0">
              <a:spcBef>
                <a:spcPct val="20000"/>
              </a:spcBef>
              <a:buChar char="•"/>
              <a:tabLst>
                <a:tab pos="1711325" algn="l"/>
              </a:tabLst>
              <a:defRPr sz="2400">
                <a:solidFill>
                  <a:schemeClr val="tx1"/>
                </a:solidFill>
                <a:latin typeface="Arial" pitchFamily="34" charset="0"/>
              </a:defRPr>
            </a:lvl3pPr>
            <a:lvl4pPr marL="1600200" indent="-228600" eaLnBrk="0" hangingPunct="0">
              <a:spcBef>
                <a:spcPct val="20000"/>
              </a:spcBef>
              <a:buChar char="–"/>
              <a:tabLst>
                <a:tab pos="1711325" algn="l"/>
              </a:tabLst>
              <a:defRPr sz="2000">
                <a:solidFill>
                  <a:schemeClr val="tx1"/>
                </a:solidFill>
                <a:latin typeface="Arial" pitchFamily="34" charset="0"/>
              </a:defRPr>
            </a:lvl4pPr>
            <a:lvl5pPr marL="2057400" indent="-228600" eaLnBrk="0" hangingPunct="0">
              <a:spcBef>
                <a:spcPct val="20000"/>
              </a:spcBef>
              <a:buChar char="»"/>
              <a:tabLst>
                <a:tab pos="1711325" algn="l"/>
              </a:tabLst>
              <a:defRPr sz="2000">
                <a:solidFill>
                  <a:schemeClr val="tx1"/>
                </a:solidFill>
                <a:latin typeface="Arial" pitchFamily="34" charset="0"/>
              </a:defRPr>
            </a:lvl5pPr>
            <a:lvl6pPr marL="2514600" indent="-228600" eaLnBrk="0" fontAlgn="base" hangingPunct="0">
              <a:spcBef>
                <a:spcPct val="20000"/>
              </a:spcBef>
              <a:spcAft>
                <a:spcPct val="0"/>
              </a:spcAft>
              <a:buChar char="»"/>
              <a:tabLst>
                <a:tab pos="1711325" algn="l"/>
              </a:tabLst>
              <a:defRPr sz="2000">
                <a:solidFill>
                  <a:schemeClr val="tx1"/>
                </a:solidFill>
                <a:latin typeface="Arial" pitchFamily="34" charset="0"/>
              </a:defRPr>
            </a:lvl6pPr>
            <a:lvl7pPr marL="2971800" indent="-228600" eaLnBrk="0" fontAlgn="base" hangingPunct="0">
              <a:spcBef>
                <a:spcPct val="20000"/>
              </a:spcBef>
              <a:spcAft>
                <a:spcPct val="0"/>
              </a:spcAft>
              <a:buChar char="»"/>
              <a:tabLst>
                <a:tab pos="1711325" algn="l"/>
              </a:tabLst>
              <a:defRPr sz="2000">
                <a:solidFill>
                  <a:schemeClr val="tx1"/>
                </a:solidFill>
                <a:latin typeface="Arial" pitchFamily="34" charset="0"/>
              </a:defRPr>
            </a:lvl7pPr>
            <a:lvl8pPr marL="3429000" indent="-228600" eaLnBrk="0" fontAlgn="base" hangingPunct="0">
              <a:spcBef>
                <a:spcPct val="20000"/>
              </a:spcBef>
              <a:spcAft>
                <a:spcPct val="0"/>
              </a:spcAft>
              <a:buChar char="»"/>
              <a:tabLst>
                <a:tab pos="1711325" algn="l"/>
              </a:tabLst>
              <a:defRPr sz="2000">
                <a:solidFill>
                  <a:schemeClr val="tx1"/>
                </a:solidFill>
                <a:latin typeface="Arial" pitchFamily="34" charset="0"/>
              </a:defRPr>
            </a:lvl8pPr>
            <a:lvl9pPr marL="3886200" indent="-228600" eaLnBrk="0" fontAlgn="base" hangingPunct="0">
              <a:spcBef>
                <a:spcPct val="20000"/>
              </a:spcBef>
              <a:spcAft>
                <a:spcPct val="0"/>
              </a:spcAft>
              <a:buChar char="»"/>
              <a:tabLst>
                <a:tab pos="1711325" algn="l"/>
              </a:tabLst>
              <a:defRPr sz="2000">
                <a:solidFill>
                  <a:schemeClr val="tx1"/>
                </a:solidFill>
                <a:latin typeface="Arial" pitchFamily="34" charset="0"/>
              </a:defRPr>
            </a:lvl9pPr>
          </a:lstStyle>
          <a:p>
            <a:pPr marL="0" indent="0" eaLnBrk="1" hangingPunct="1">
              <a:spcBef>
                <a:spcPts val="800"/>
              </a:spcBef>
              <a:buFontTx/>
              <a:buNone/>
              <a:tabLst/>
            </a:pPr>
            <a:r>
              <a:rPr lang="en-US" sz="3600" b="1" dirty="0" smtClean="0">
                <a:solidFill>
                  <a:prstClr val="black"/>
                </a:solidFill>
                <a:latin typeface="Franklin Gothic Book"/>
              </a:rPr>
              <a:t>If you need further safety assistance, contact the Department of Environmental Health and Safety at (312) 567-3084</a:t>
            </a:r>
            <a:endParaRPr lang="en-US" sz="2800" dirty="0" smtClean="0">
              <a:solidFill>
                <a:prstClr val="black"/>
              </a:solidFill>
              <a:latin typeface="Franklin Gothic Book"/>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043874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1218" y="457200"/>
            <a:ext cx="6781800" cy="990600"/>
          </a:xfrm>
        </p:spPr>
        <p:txBody>
          <a:bodyPr/>
          <a:lstStyle/>
          <a:p>
            <a:r>
              <a:rPr lang="en-US" dirty="0" smtClean="0"/>
              <a:t>Purpose</a:t>
            </a:r>
            <a:endParaRPr lang="en-US" dirty="0"/>
          </a:p>
        </p:txBody>
      </p:sp>
      <p:sp>
        <p:nvSpPr>
          <p:cNvPr id="3" name="Content Placeholder 2"/>
          <p:cNvSpPr>
            <a:spLocks noGrp="1"/>
          </p:cNvSpPr>
          <p:nvPr>
            <p:ph idx="1"/>
          </p:nvPr>
        </p:nvSpPr>
        <p:spPr>
          <a:xfrm>
            <a:off x="748145" y="1524000"/>
            <a:ext cx="7543800" cy="4648200"/>
          </a:xfrm>
        </p:spPr>
        <p:txBody>
          <a:bodyPr>
            <a:normAutofit/>
          </a:bodyPr>
          <a:lstStyle/>
          <a:p>
            <a:pPr>
              <a:spcBef>
                <a:spcPts val="800"/>
              </a:spcBef>
              <a:buClrTx/>
            </a:pPr>
            <a:r>
              <a:rPr lang="en-US" sz="1600" b="1" dirty="0">
                <a:solidFill>
                  <a:prstClr val="black"/>
                </a:solidFill>
                <a:latin typeface="Franklin Gothic Book"/>
              </a:rPr>
              <a:t>The purpose of this course is to make Faculty, Staff, Students and any other individuals who will be performing tasks with chemicals </a:t>
            </a:r>
            <a:r>
              <a:rPr lang="en-US" sz="1600" b="1" dirty="0" smtClean="0">
                <a:solidFill>
                  <a:prstClr val="black"/>
                </a:solidFill>
                <a:latin typeface="Franklin Gothic Book"/>
              </a:rPr>
              <a:t>at </a:t>
            </a:r>
            <a:r>
              <a:rPr lang="en-US" sz="1600" b="1" dirty="0">
                <a:solidFill>
                  <a:prstClr val="black"/>
                </a:solidFill>
                <a:latin typeface="Franklin Gothic Book"/>
              </a:rPr>
              <a:t>Illinois Institute of Technology (IIT), understand the basic requirement of the Hazard Communication System pertaining </a:t>
            </a:r>
            <a:r>
              <a:rPr lang="en-US" sz="1600" b="1" dirty="0" smtClean="0">
                <a:solidFill>
                  <a:prstClr val="black"/>
                </a:solidFill>
                <a:latin typeface="Franklin Gothic Book"/>
              </a:rPr>
              <a:t>to SDS, </a:t>
            </a:r>
            <a:r>
              <a:rPr lang="en-US" sz="1600" b="1" dirty="0">
                <a:solidFill>
                  <a:prstClr val="black"/>
                </a:solidFill>
                <a:latin typeface="Franklin Gothic Book"/>
              </a:rPr>
              <a:t>labeling and pictograms</a:t>
            </a:r>
            <a:r>
              <a:rPr lang="en-US" sz="1600" b="1" dirty="0" smtClean="0">
                <a:solidFill>
                  <a:prstClr val="black"/>
                </a:solidFill>
                <a:latin typeface="Franklin Gothic Book"/>
              </a:rPr>
              <a:t>.</a:t>
            </a:r>
          </a:p>
          <a:p>
            <a:pPr marL="0" indent="0">
              <a:spcBef>
                <a:spcPts val="800"/>
              </a:spcBef>
              <a:buClrTx/>
              <a:buNone/>
            </a:pPr>
            <a:endParaRPr lang="en-US" sz="1600" b="1" dirty="0">
              <a:solidFill>
                <a:prstClr val="black"/>
              </a:solidFill>
              <a:latin typeface="Franklin Gothic Book"/>
            </a:endParaRPr>
          </a:p>
          <a:p>
            <a:pPr>
              <a:spcBef>
                <a:spcPts val="800"/>
              </a:spcBef>
              <a:buClrTx/>
            </a:pPr>
            <a:r>
              <a:rPr lang="en-US" sz="1600" b="1" dirty="0">
                <a:solidFill>
                  <a:prstClr val="black"/>
                </a:solidFill>
                <a:latin typeface="Franklin Gothic Book"/>
              </a:rPr>
              <a:t>Having readily available information on the hazardous properties of chemicals, and recommended control measures, allows the production, transport, use and disposal of chemicals to be managed safely</a:t>
            </a:r>
            <a:r>
              <a:rPr lang="en-US" sz="1600" b="1" dirty="0" smtClean="0">
                <a:solidFill>
                  <a:prstClr val="black"/>
                </a:solidFill>
                <a:latin typeface="Franklin Gothic Book"/>
              </a:rPr>
              <a:t>.</a:t>
            </a:r>
          </a:p>
          <a:p>
            <a:pPr marL="0" indent="0">
              <a:spcBef>
                <a:spcPts val="800"/>
              </a:spcBef>
              <a:buClrTx/>
              <a:buNone/>
            </a:pPr>
            <a:endParaRPr lang="en-US" sz="1600" b="1" dirty="0">
              <a:solidFill>
                <a:prstClr val="black"/>
              </a:solidFill>
              <a:latin typeface="Franklin Gothic Book"/>
            </a:endParaRPr>
          </a:p>
          <a:p>
            <a:pPr>
              <a:spcBef>
                <a:spcPts val="800"/>
              </a:spcBef>
              <a:buClrTx/>
            </a:pPr>
            <a:r>
              <a:rPr lang="en-US" sz="1600" b="1" dirty="0">
                <a:solidFill>
                  <a:prstClr val="black"/>
                </a:solidFill>
                <a:latin typeface="Franklin Gothic Book"/>
              </a:rPr>
              <a:t>The sound management of chemicals includes systems through which chemical hazards are identified and communicated to all who are potentially exposed</a:t>
            </a:r>
            <a:r>
              <a:rPr lang="en-US" sz="1600" b="1" dirty="0" smtClean="0">
                <a:solidFill>
                  <a:prstClr val="black"/>
                </a:solidFill>
                <a:latin typeface="Franklin Gothic Book"/>
              </a:rPr>
              <a:t>.</a:t>
            </a:r>
          </a:p>
          <a:p>
            <a:pPr marL="0" indent="0">
              <a:spcBef>
                <a:spcPts val="800"/>
              </a:spcBef>
              <a:buClrTx/>
              <a:buNone/>
            </a:pPr>
            <a:endParaRPr lang="en-US" sz="1600" b="1" dirty="0">
              <a:solidFill>
                <a:prstClr val="black"/>
              </a:solidFill>
              <a:latin typeface="Franklin Gothic Book"/>
            </a:endParaRPr>
          </a:p>
          <a:p>
            <a:pPr>
              <a:spcBef>
                <a:spcPts val="800"/>
              </a:spcBef>
              <a:buClrTx/>
            </a:pPr>
            <a:r>
              <a:rPr lang="en-US" sz="1600" b="1" dirty="0">
                <a:solidFill>
                  <a:prstClr val="black"/>
                </a:solidFill>
                <a:latin typeface="Franklin Gothic Book"/>
              </a:rPr>
              <a:t>GHS classification and labeling systems address potential exposure to chemicals in all types of use</a:t>
            </a:r>
            <a:endParaRPr lang="en-US"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619842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ChangeArrowheads="1"/>
          </p:cNvSpPr>
          <p:nvPr/>
        </p:nvSpPr>
        <p:spPr bwMode="auto">
          <a:xfrm>
            <a:off x="264459" y="1905000"/>
            <a:ext cx="7988300" cy="45217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marL="339725" indent="-339725" eaLnBrk="0" hangingPunct="0">
              <a:spcBef>
                <a:spcPct val="20000"/>
              </a:spcBef>
              <a:buChar char="•"/>
              <a:tabLst>
                <a:tab pos="1711325" algn="l"/>
              </a:tabLst>
              <a:defRPr sz="3200">
                <a:solidFill>
                  <a:schemeClr val="tx1"/>
                </a:solidFill>
                <a:latin typeface="Arial" pitchFamily="34" charset="0"/>
              </a:defRPr>
            </a:lvl1pPr>
            <a:lvl2pPr marL="742950" indent="-285750" eaLnBrk="0" hangingPunct="0">
              <a:spcBef>
                <a:spcPct val="20000"/>
              </a:spcBef>
              <a:buChar char="–"/>
              <a:tabLst>
                <a:tab pos="1711325" algn="l"/>
              </a:tabLst>
              <a:defRPr sz="2800">
                <a:solidFill>
                  <a:schemeClr val="tx1"/>
                </a:solidFill>
                <a:latin typeface="Arial" pitchFamily="34" charset="0"/>
              </a:defRPr>
            </a:lvl2pPr>
            <a:lvl3pPr marL="1143000" indent="-228600" eaLnBrk="0" hangingPunct="0">
              <a:spcBef>
                <a:spcPct val="20000"/>
              </a:spcBef>
              <a:buChar char="•"/>
              <a:tabLst>
                <a:tab pos="1711325" algn="l"/>
              </a:tabLst>
              <a:defRPr sz="2400">
                <a:solidFill>
                  <a:schemeClr val="tx1"/>
                </a:solidFill>
                <a:latin typeface="Arial" pitchFamily="34" charset="0"/>
              </a:defRPr>
            </a:lvl3pPr>
            <a:lvl4pPr marL="1600200" indent="-228600" eaLnBrk="0" hangingPunct="0">
              <a:spcBef>
                <a:spcPct val="20000"/>
              </a:spcBef>
              <a:buChar char="–"/>
              <a:tabLst>
                <a:tab pos="1711325" algn="l"/>
              </a:tabLst>
              <a:defRPr sz="2000">
                <a:solidFill>
                  <a:schemeClr val="tx1"/>
                </a:solidFill>
                <a:latin typeface="Arial" pitchFamily="34" charset="0"/>
              </a:defRPr>
            </a:lvl4pPr>
            <a:lvl5pPr marL="2057400" indent="-228600" eaLnBrk="0" hangingPunct="0">
              <a:spcBef>
                <a:spcPct val="20000"/>
              </a:spcBef>
              <a:buChar char="»"/>
              <a:tabLst>
                <a:tab pos="1711325" algn="l"/>
              </a:tabLst>
              <a:defRPr sz="2000">
                <a:solidFill>
                  <a:schemeClr val="tx1"/>
                </a:solidFill>
                <a:latin typeface="Arial" pitchFamily="34" charset="0"/>
              </a:defRPr>
            </a:lvl5pPr>
            <a:lvl6pPr marL="2514600" indent="-228600" eaLnBrk="0" fontAlgn="base" hangingPunct="0">
              <a:spcBef>
                <a:spcPct val="20000"/>
              </a:spcBef>
              <a:spcAft>
                <a:spcPct val="0"/>
              </a:spcAft>
              <a:buChar char="»"/>
              <a:tabLst>
                <a:tab pos="1711325" algn="l"/>
              </a:tabLst>
              <a:defRPr sz="2000">
                <a:solidFill>
                  <a:schemeClr val="tx1"/>
                </a:solidFill>
                <a:latin typeface="Arial" pitchFamily="34" charset="0"/>
              </a:defRPr>
            </a:lvl6pPr>
            <a:lvl7pPr marL="2971800" indent="-228600" eaLnBrk="0" fontAlgn="base" hangingPunct="0">
              <a:spcBef>
                <a:spcPct val="20000"/>
              </a:spcBef>
              <a:spcAft>
                <a:spcPct val="0"/>
              </a:spcAft>
              <a:buChar char="»"/>
              <a:tabLst>
                <a:tab pos="1711325" algn="l"/>
              </a:tabLst>
              <a:defRPr sz="2000">
                <a:solidFill>
                  <a:schemeClr val="tx1"/>
                </a:solidFill>
                <a:latin typeface="Arial" pitchFamily="34" charset="0"/>
              </a:defRPr>
            </a:lvl7pPr>
            <a:lvl8pPr marL="3429000" indent="-228600" eaLnBrk="0" fontAlgn="base" hangingPunct="0">
              <a:spcBef>
                <a:spcPct val="20000"/>
              </a:spcBef>
              <a:spcAft>
                <a:spcPct val="0"/>
              </a:spcAft>
              <a:buChar char="»"/>
              <a:tabLst>
                <a:tab pos="1711325" algn="l"/>
              </a:tabLst>
              <a:defRPr sz="2000">
                <a:solidFill>
                  <a:schemeClr val="tx1"/>
                </a:solidFill>
                <a:latin typeface="Arial" pitchFamily="34" charset="0"/>
              </a:defRPr>
            </a:lvl8pPr>
            <a:lvl9pPr marL="3886200" indent="-228600" eaLnBrk="0" fontAlgn="base" hangingPunct="0">
              <a:spcBef>
                <a:spcPct val="20000"/>
              </a:spcBef>
              <a:spcAft>
                <a:spcPct val="0"/>
              </a:spcAft>
              <a:buChar char="»"/>
              <a:tabLst>
                <a:tab pos="1711325" algn="l"/>
              </a:tabLst>
              <a:defRPr sz="2000">
                <a:solidFill>
                  <a:schemeClr val="tx1"/>
                </a:solidFill>
                <a:latin typeface="Arial" pitchFamily="34" charset="0"/>
              </a:defRPr>
            </a:lvl9pPr>
          </a:lstStyle>
          <a:p>
            <a:pPr eaLnBrk="1" hangingPunct="1">
              <a:spcBef>
                <a:spcPts val="800"/>
              </a:spcBef>
              <a:buFont typeface="Wingdings" panose="05000000000000000000" pitchFamily="2" charset="2"/>
              <a:buChar char="q"/>
              <a:tabLst/>
            </a:pPr>
            <a:r>
              <a:rPr lang="en-US" sz="2400" b="1" dirty="0" smtClean="0">
                <a:solidFill>
                  <a:prstClr val="black"/>
                </a:solidFill>
                <a:latin typeface="Franklin Gothic Book"/>
              </a:rPr>
              <a:t>It is specifically listed in the law, 29CFR Part 1910, Subpart Z, Toxic and Hazardous Substances (the Z list);</a:t>
            </a:r>
          </a:p>
          <a:p>
            <a:pPr marL="0" indent="0" eaLnBrk="1" hangingPunct="1">
              <a:spcBef>
                <a:spcPts val="800"/>
              </a:spcBef>
              <a:buNone/>
              <a:tabLst/>
            </a:pPr>
            <a:endParaRPr lang="en-US" sz="1200" b="1" dirty="0" smtClean="0">
              <a:solidFill>
                <a:prstClr val="black"/>
              </a:solidFill>
              <a:latin typeface="Franklin Gothic Book"/>
            </a:endParaRPr>
          </a:p>
          <a:p>
            <a:pPr eaLnBrk="1" hangingPunct="1">
              <a:spcBef>
                <a:spcPts val="800"/>
              </a:spcBef>
              <a:buFont typeface="Wingdings" panose="05000000000000000000" pitchFamily="2" charset="2"/>
              <a:buChar char="q"/>
              <a:tabLst/>
            </a:pPr>
            <a:r>
              <a:rPr lang="en-US" sz="2400" b="1" dirty="0" smtClean="0">
                <a:solidFill>
                  <a:prstClr val="black"/>
                </a:solidFill>
                <a:latin typeface="Franklin Gothic Book"/>
              </a:rPr>
              <a:t>It is assigned a Threshold Limit Value (TLV) by the American Conference of Governmental Industrial Hygienists, </a:t>
            </a:r>
            <a:r>
              <a:rPr lang="en-US" sz="2400" b="1" dirty="0" err="1" smtClean="0">
                <a:solidFill>
                  <a:prstClr val="black"/>
                </a:solidFill>
                <a:latin typeface="Franklin Gothic Book"/>
              </a:rPr>
              <a:t>Inc</a:t>
            </a:r>
            <a:r>
              <a:rPr lang="en-US" sz="2400" b="1" dirty="0" smtClean="0">
                <a:solidFill>
                  <a:prstClr val="black"/>
                </a:solidFill>
                <a:latin typeface="Franklin Gothic Book"/>
              </a:rPr>
              <a:t> (ACGIH)</a:t>
            </a:r>
          </a:p>
          <a:p>
            <a:pPr marL="0" indent="0" eaLnBrk="1" hangingPunct="1">
              <a:spcBef>
                <a:spcPts val="800"/>
              </a:spcBef>
              <a:buNone/>
              <a:tabLst/>
            </a:pPr>
            <a:endParaRPr lang="en-US" sz="1200" b="1" dirty="0" smtClean="0">
              <a:solidFill>
                <a:prstClr val="black"/>
              </a:solidFill>
              <a:latin typeface="Franklin Gothic Book"/>
            </a:endParaRPr>
          </a:p>
          <a:p>
            <a:pPr eaLnBrk="1" hangingPunct="1">
              <a:spcBef>
                <a:spcPts val="800"/>
              </a:spcBef>
              <a:buFont typeface="Wingdings" panose="05000000000000000000" pitchFamily="2" charset="2"/>
              <a:buChar char="q"/>
              <a:tabLst/>
            </a:pPr>
            <a:r>
              <a:rPr lang="en-US" sz="2400" b="1" dirty="0" smtClean="0">
                <a:solidFill>
                  <a:prstClr val="black"/>
                </a:solidFill>
                <a:latin typeface="Franklin Gothic Book"/>
              </a:rPr>
              <a:t>It is determined to be cancer causing, corrosive, toxic, an irritant, a sensitizer or has damaging effects on specific body organs</a:t>
            </a:r>
          </a:p>
          <a:p>
            <a:pPr eaLnBrk="1" hangingPunct="1">
              <a:spcBef>
                <a:spcPts val="800"/>
              </a:spcBef>
              <a:buFont typeface="Wingdings" panose="05000000000000000000" pitchFamily="2" charset="2"/>
              <a:buChar char="q"/>
              <a:tabLst/>
            </a:pPr>
            <a:endParaRPr lang="en-US" sz="1600" dirty="0">
              <a:solidFill>
                <a:prstClr val="black"/>
              </a:solidFill>
              <a:latin typeface="Franklin Gothic Book"/>
            </a:endParaRPr>
          </a:p>
          <a:p>
            <a:pPr marL="342900" indent="-342900" eaLnBrk="1" hangingPunct="1">
              <a:spcBef>
                <a:spcPts val="800"/>
              </a:spcBef>
              <a:buFontTx/>
              <a:buNone/>
              <a:tabLst/>
            </a:pPr>
            <a:endParaRPr lang="en-US" sz="1600" b="1" dirty="0">
              <a:solidFill>
                <a:prstClr val="black"/>
              </a:solidFill>
              <a:latin typeface="Franklin Gothic Book"/>
            </a:endParaRPr>
          </a:p>
        </p:txBody>
      </p:sp>
      <p:sp>
        <p:nvSpPr>
          <p:cNvPr id="41987" name="Rectangle 3"/>
          <p:cNvSpPr>
            <a:spLocks noChangeArrowheads="1"/>
          </p:cNvSpPr>
          <p:nvPr/>
        </p:nvSpPr>
        <p:spPr bwMode="auto">
          <a:xfrm>
            <a:off x="264459" y="832689"/>
            <a:ext cx="5903913" cy="951543"/>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spcBef>
                <a:spcPct val="0"/>
              </a:spcBef>
              <a:buFontTx/>
              <a:buNone/>
            </a:pPr>
            <a:r>
              <a:rPr lang="en-US" altLang="en-US" sz="2800" b="1" i="1" u="sng" dirty="0" smtClean="0">
                <a:solidFill>
                  <a:prstClr val="black"/>
                </a:solidFill>
              </a:rPr>
              <a:t>A Material is Considered Hazardous If:</a:t>
            </a:r>
            <a:endParaRPr lang="en-US" altLang="en-US" sz="2800" b="1" i="1" dirty="0">
              <a:solidFill>
                <a:prstClr val="black"/>
              </a:solidFill>
            </a:endParaRPr>
          </a:p>
        </p:txBody>
      </p:sp>
      <p:sp>
        <p:nvSpPr>
          <p:cNvPr id="41989" name="Rectangle 5"/>
          <p:cNvSpPr>
            <a:spLocks noChangeArrowheads="1"/>
          </p:cNvSpPr>
          <p:nvPr/>
        </p:nvSpPr>
        <p:spPr bwMode="auto">
          <a:xfrm>
            <a:off x="4995863" y="519205"/>
            <a:ext cx="3221037" cy="3016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ctr" eaLnBrk="1" hangingPunct="1">
              <a:spcBef>
                <a:spcPct val="0"/>
              </a:spcBef>
              <a:buFontTx/>
              <a:buNone/>
            </a:pPr>
            <a:r>
              <a:rPr lang="en-US" altLang="en-US" sz="1400" b="1" dirty="0">
                <a:solidFill>
                  <a:prstClr val="black"/>
                </a:solidFill>
              </a:rPr>
              <a:t>CHEMICAL HAZARD INFORMATION</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20411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2"/>
          <p:cNvSpPr>
            <a:spLocks noChangeArrowheads="1"/>
          </p:cNvSpPr>
          <p:nvPr/>
        </p:nvSpPr>
        <p:spPr bwMode="auto">
          <a:xfrm>
            <a:off x="241300" y="1911350"/>
            <a:ext cx="5105400" cy="2584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marL="339725" indent="-339725" eaLnBrk="0" hangingPunct="0">
              <a:spcBef>
                <a:spcPct val="20000"/>
              </a:spcBef>
              <a:buChar char="•"/>
              <a:tabLst>
                <a:tab pos="1711325" algn="l"/>
              </a:tabLst>
              <a:defRPr sz="3200">
                <a:solidFill>
                  <a:schemeClr val="tx1"/>
                </a:solidFill>
                <a:latin typeface="Arial" pitchFamily="34" charset="0"/>
              </a:defRPr>
            </a:lvl1pPr>
            <a:lvl2pPr marL="742950" indent="-285750" eaLnBrk="0" hangingPunct="0">
              <a:spcBef>
                <a:spcPct val="20000"/>
              </a:spcBef>
              <a:buChar char="–"/>
              <a:tabLst>
                <a:tab pos="1711325" algn="l"/>
              </a:tabLst>
              <a:defRPr sz="2800">
                <a:solidFill>
                  <a:schemeClr val="tx1"/>
                </a:solidFill>
                <a:latin typeface="Arial" pitchFamily="34" charset="0"/>
              </a:defRPr>
            </a:lvl2pPr>
            <a:lvl3pPr marL="1143000" indent="-228600" eaLnBrk="0" hangingPunct="0">
              <a:spcBef>
                <a:spcPct val="20000"/>
              </a:spcBef>
              <a:buChar char="•"/>
              <a:tabLst>
                <a:tab pos="1711325" algn="l"/>
              </a:tabLst>
              <a:defRPr sz="2400">
                <a:solidFill>
                  <a:schemeClr val="tx1"/>
                </a:solidFill>
                <a:latin typeface="Arial" pitchFamily="34" charset="0"/>
              </a:defRPr>
            </a:lvl3pPr>
            <a:lvl4pPr marL="1600200" indent="-228600" eaLnBrk="0" hangingPunct="0">
              <a:spcBef>
                <a:spcPct val="20000"/>
              </a:spcBef>
              <a:buChar char="–"/>
              <a:tabLst>
                <a:tab pos="1711325" algn="l"/>
              </a:tabLst>
              <a:defRPr sz="2000">
                <a:solidFill>
                  <a:schemeClr val="tx1"/>
                </a:solidFill>
                <a:latin typeface="Arial" pitchFamily="34" charset="0"/>
              </a:defRPr>
            </a:lvl4pPr>
            <a:lvl5pPr marL="2057400" indent="-228600" eaLnBrk="0" hangingPunct="0">
              <a:spcBef>
                <a:spcPct val="20000"/>
              </a:spcBef>
              <a:buChar char="»"/>
              <a:tabLst>
                <a:tab pos="1711325" algn="l"/>
              </a:tabLst>
              <a:defRPr sz="2000">
                <a:solidFill>
                  <a:schemeClr val="tx1"/>
                </a:solidFill>
                <a:latin typeface="Arial" pitchFamily="34" charset="0"/>
              </a:defRPr>
            </a:lvl5pPr>
            <a:lvl6pPr marL="2514600" indent="-228600" eaLnBrk="0" fontAlgn="base" hangingPunct="0">
              <a:spcBef>
                <a:spcPct val="20000"/>
              </a:spcBef>
              <a:spcAft>
                <a:spcPct val="0"/>
              </a:spcAft>
              <a:buChar char="»"/>
              <a:tabLst>
                <a:tab pos="1711325" algn="l"/>
              </a:tabLst>
              <a:defRPr sz="2000">
                <a:solidFill>
                  <a:schemeClr val="tx1"/>
                </a:solidFill>
                <a:latin typeface="Arial" pitchFamily="34" charset="0"/>
              </a:defRPr>
            </a:lvl6pPr>
            <a:lvl7pPr marL="2971800" indent="-228600" eaLnBrk="0" fontAlgn="base" hangingPunct="0">
              <a:spcBef>
                <a:spcPct val="20000"/>
              </a:spcBef>
              <a:spcAft>
                <a:spcPct val="0"/>
              </a:spcAft>
              <a:buChar char="»"/>
              <a:tabLst>
                <a:tab pos="1711325" algn="l"/>
              </a:tabLst>
              <a:defRPr sz="2000">
                <a:solidFill>
                  <a:schemeClr val="tx1"/>
                </a:solidFill>
                <a:latin typeface="Arial" pitchFamily="34" charset="0"/>
              </a:defRPr>
            </a:lvl7pPr>
            <a:lvl8pPr marL="3429000" indent="-228600" eaLnBrk="0" fontAlgn="base" hangingPunct="0">
              <a:spcBef>
                <a:spcPct val="20000"/>
              </a:spcBef>
              <a:spcAft>
                <a:spcPct val="0"/>
              </a:spcAft>
              <a:buChar char="»"/>
              <a:tabLst>
                <a:tab pos="1711325" algn="l"/>
              </a:tabLst>
              <a:defRPr sz="2000">
                <a:solidFill>
                  <a:schemeClr val="tx1"/>
                </a:solidFill>
                <a:latin typeface="Arial" pitchFamily="34" charset="0"/>
              </a:defRPr>
            </a:lvl8pPr>
            <a:lvl9pPr marL="3886200" indent="-228600" eaLnBrk="0" fontAlgn="base" hangingPunct="0">
              <a:spcBef>
                <a:spcPct val="20000"/>
              </a:spcBef>
              <a:spcAft>
                <a:spcPct val="0"/>
              </a:spcAft>
              <a:buChar char="»"/>
              <a:tabLst>
                <a:tab pos="1711325" algn="l"/>
              </a:tabLst>
              <a:defRPr sz="2000">
                <a:solidFill>
                  <a:schemeClr val="tx1"/>
                </a:solidFill>
                <a:latin typeface="Arial" pitchFamily="34" charset="0"/>
              </a:defRPr>
            </a:lvl9pPr>
          </a:lstStyle>
          <a:p>
            <a:pPr algn="just" eaLnBrk="1" hangingPunct="1">
              <a:spcBef>
                <a:spcPct val="0"/>
              </a:spcBef>
              <a:spcAft>
                <a:spcPct val="20000"/>
              </a:spcAft>
              <a:buFont typeface="Wingdings" pitchFamily="2" charset="2"/>
              <a:buChar char="þ"/>
            </a:pPr>
            <a:r>
              <a:rPr lang="en-US" altLang="en-US" sz="2000" b="1" dirty="0"/>
              <a:t>Toxicity.</a:t>
            </a:r>
          </a:p>
          <a:p>
            <a:pPr algn="just" eaLnBrk="1" hangingPunct="1">
              <a:spcBef>
                <a:spcPct val="0"/>
              </a:spcBef>
              <a:spcAft>
                <a:spcPct val="20000"/>
              </a:spcAft>
              <a:buFont typeface="Wingdings" pitchFamily="2" charset="2"/>
              <a:buChar char="þ"/>
            </a:pPr>
            <a:r>
              <a:rPr lang="en-US" altLang="en-US" sz="2000" b="1" dirty="0"/>
              <a:t>Flammability.</a:t>
            </a:r>
          </a:p>
          <a:p>
            <a:pPr algn="just" eaLnBrk="1" hangingPunct="1">
              <a:spcBef>
                <a:spcPct val="0"/>
              </a:spcBef>
              <a:spcAft>
                <a:spcPct val="20000"/>
              </a:spcAft>
              <a:buFont typeface="Wingdings" pitchFamily="2" charset="2"/>
              <a:buChar char="þ"/>
            </a:pPr>
            <a:r>
              <a:rPr lang="en-US" altLang="en-US" sz="2000" b="1" dirty="0"/>
              <a:t>Reactivity/Incompatibilities.</a:t>
            </a:r>
          </a:p>
          <a:p>
            <a:pPr algn="just" eaLnBrk="1" hangingPunct="1">
              <a:spcBef>
                <a:spcPct val="0"/>
              </a:spcBef>
              <a:spcAft>
                <a:spcPct val="20000"/>
              </a:spcAft>
              <a:buFont typeface="Wingdings" pitchFamily="2" charset="2"/>
              <a:buChar char="þ"/>
            </a:pPr>
            <a:r>
              <a:rPr lang="en-US" altLang="en-US" sz="2000" b="1" dirty="0"/>
              <a:t>Corrosive.</a:t>
            </a:r>
          </a:p>
          <a:p>
            <a:pPr algn="just" eaLnBrk="1" hangingPunct="1">
              <a:spcBef>
                <a:spcPct val="0"/>
              </a:spcBef>
              <a:spcAft>
                <a:spcPct val="20000"/>
              </a:spcAft>
              <a:buFont typeface="Wingdings" pitchFamily="2" charset="2"/>
              <a:buChar char="þ"/>
            </a:pPr>
            <a:r>
              <a:rPr lang="en-US" altLang="en-US" sz="2000" b="1" dirty="0"/>
              <a:t>Unstable.</a:t>
            </a:r>
          </a:p>
          <a:p>
            <a:pPr algn="just" eaLnBrk="1" hangingPunct="1">
              <a:spcBef>
                <a:spcPct val="0"/>
              </a:spcBef>
              <a:spcAft>
                <a:spcPct val="20000"/>
              </a:spcAft>
              <a:buFont typeface="Wingdings" pitchFamily="2" charset="2"/>
              <a:buChar char="þ"/>
            </a:pPr>
            <a:r>
              <a:rPr lang="en-US" altLang="en-US" sz="2000" b="1" dirty="0"/>
              <a:t>Radioactive.</a:t>
            </a:r>
          </a:p>
          <a:p>
            <a:pPr algn="just" eaLnBrk="1" hangingPunct="1">
              <a:spcBef>
                <a:spcPct val="0"/>
              </a:spcBef>
              <a:spcAft>
                <a:spcPct val="20000"/>
              </a:spcAft>
              <a:buFont typeface="Wingdings" pitchFamily="2" charset="2"/>
              <a:buChar char="þ"/>
            </a:pPr>
            <a:r>
              <a:rPr lang="en-US" altLang="en-US" sz="2000" b="1" dirty="0"/>
              <a:t>Clean Up Procedures.</a:t>
            </a:r>
          </a:p>
        </p:txBody>
      </p:sp>
      <p:sp>
        <p:nvSpPr>
          <p:cNvPr id="40963" name="Rectangle 3"/>
          <p:cNvSpPr>
            <a:spLocks noChangeArrowheads="1"/>
          </p:cNvSpPr>
          <p:nvPr/>
        </p:nvSpPr>
        <p:spPr bwMode="auto">
          <a:xfrm>
            <a:off x="259377" y="1026402"/>
            <a:ext cx="7634288" cy="705321"/>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spcBef>
                <a:spcPct val="0"/>
              </a:spcBef>
              <a:buFontTx/>
              <a:buNone/>
            </a:pPr>
            <a:r>
              <a:rPr lang="en-US" altLang="en-US" sz="2000" b="1" i="1" u="sng" dirty="0"/>
              <a:t>KNOW THE PROPERTIES OF AGENTS YOU DEAL </a:t>
            </a:r>
            <a:r>
              <a:rPr lang="en-US" altLang="en-US" sz="2000" b="1" i="1" u="sng" dirty="0" smtClean="0"/>
              <a:t>WITH BY REVIEWING ITS GHS CLASSIFICATION</a:t>
            </a:r>
            <a:r>
              <a:rPr lang="en-US" altLang="en-US" sz="2000" b="1" i="1" dirty="0" smtClean="0"/>
              <a:t>:</a:t>
            </a:r>
            <a:endParaRPr lang="en-US" altLang="en-US" sz="2000" b="1" i="1" dirty="0"/>
          </a:p>
        </p:txBody>
      </p:sp>
      <p:grpSp>
        <p:nvGrpSpPr>
          <p:cNvPr id="40964" name="Group 4"/>
          <p:cNvGrpSpPr>
            <a:grpSpLocks/>
          </p:cNvGrpSpPr>
          <p:nvPr/>
        </p:nvGrpSpPr>
        <p:grpSpPr bwMode="auto">
          <a:xfrm>
            <a:off x="3276600" y="4203700"/>
            <a:ext cx="1466850" cy="1892300"/>
            <a:chOff x="2409" y="2936"/>
            <a:chExt cx="924" cy="1192"/>
          </a:xfrm>
        </p:grpSpPr>
        <p:grpSp>
          <p:nvGrpSpPr>
            <p:cNvPr id="40970" name="Group 5"/>
            <p:cNvGrpSpPr>
              <a:grpSpLocks/>
            </p:cNvGrpSpPr>
            <p:nvPr/>
          </p:nvGrpSpPr>
          <p:grpSpPr bwMode="auto">
            <a:xfrm flipH="1">
              <a:off x="2409" y="3264"/>
              <a:ext cx="564" cy="864"/>
              <a:chOff x="4320" y="2400"/>
              <a:chExt cx="957" cy="1170"/>
            </a:xfrm>
          </p:grpSpPr>
          <p:sp>
            <p:nvSpPr>
              <p:cNvPr id="41008" name="AutoShape 6"/>
              <p:cNvSpPr>
                <a:spLocks noChangeAspect="1" noChangeArrowheads="1" noTextEdit="1"/>
              </p:cNvSpPr>
              <p:nvPr/>
            </p:nvSpPr>
            <p:spPr bwMode="auto">
              <a:xfrm>
                <a:off x="4320" y="2400"/>
                <a:ext cx="957" cy="11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p>
            </p:txBody>
          </p:sp>
          <p:sp>
            <p:nvSpPr>
              <p:cNvPr id="41009" name="Freeform 7"/>
              <p:cNvSpPr>
                <a:spLocks/>
              </p:cNvSpPr>
              <p:nvPr/>
            </p:nvSpPr>
            <p:spPr bwMode="auto">
              <a:xfrm>
                <a:off x="4326" y="2567"/>
                <a:ext cx="797" cy="996"/>
              </a:xfrm>
              <a:custGeom>
                <a:avLst/>
                <a:gdLst>
                  <a:gd name="T0" fmla="*/ 0 w 1595"/>
                  <a:gd name="T1" fmla="*/ 216 h 1991"/>
                  <a:gd name="T2" fmla="*/ 0 w 1595"/>
                  <a:gd name="T3" fmla="*/ 202 h 1991"/>
                  <a:gd name="T4" fmla="*/ 0 w 1595"/>
                  <a:gd name="T5" fmla="*/ 188 h 1991"/>
                  <a:gd name="T6" fmla="*/ 5 w 1595"/>
                  <a:gd name="T7" fmla="*/ 176 h 1991"/>
                  <a:gd name="T8" fmla="*/ 16 w 1595"/>
                  <a:gd name="T9" fmla="*/ 168 h 1991"/>
                  <a:gd name="T10" fmla="*/ 16 w 1595"/>
                  <a:gd name="T11" fmla="*/ 112 h 1991"/>
                  <a:gd name="T12" fmla="*/ 20 w 1595"/>
                  <a:gd name="T13" fmla="*/ 59 h 1991"/>
                  <a:gd name="T14" fmla="*/ 27 w 1595"/>
                  <a:gd name="T15" fmla="*/ 52 h 1991"/>
                  <a:gd name="T16" fmla="*/ 30 w 1595"/>
                  <a:gd name="T17" fmla="*/ 40 h 1991"/>
                  <a:gd name="T18" fmla="*/ 30 w 1595"/>
                  <a:gd name="T19" fmla="*/ 7 h 1991"/>
                  <a:gd name="T20" fmla="*/ 41 w 1595"/>
                  <a:gd name="T21" fmla="*/ 0 h 1991"/>
                  <a:gd name="T22" fmla="*/ 52 w 1595"/>
                  <a:gd name="T23" fmla="*/ 9 h 1991"/>
                  <a:gd name="T24" fmla="*/ 52 w 1595"/>
                  <a:gd name="T25" fmla="*/ 41 h 1991"/>
                  <a:gd name="T26" fmla="*/ 51 w 1595"/>
                  <a:gd name="T27" fmla="*/ 43 h 1991"/>
                  <a:gd name="T28" fmla="*/ 57 w 1595"/>
                  <a:gd name="T29" fmla="*/ 51 h 1991"/>
                  <a:gd name="T30" fmla="*/ 64 w 1595"/>
                  <a:gd name="T31" fmla="*/ 60 h 1991"/>
                  <a:gd name="T32" fmla="*/ 77 w 1595"/>
                  <a:gd name="T33" fmla="*/ 59 h 1991"/>
                  <a:gd name="T34" fmla="*/ 100 w 1595"/>
                  <a:gd name="T35" fmla="*/ 57 h 1991"/>
                  <a:gd name="T36" fmla="*/ 122 w 1595"/>
                  <a:gd name="T37" fmla="*/ 60 h 1991"/>
                  <a:gd name="T38" fmla="*/ 139 w 1595"/>
                  <a:gd name="T39" fmla="*/ 68 h 1991"/>
                  <a:gd name="T40" fmla="*/ 143 w 1595"/>
                  <a:gd name="T41" fmla="*/ 80 h 1991"/>
                  <a:gd name="T42" fmla="*/ 142 w 1595"/>
                  <a:gd name="T43" fmla="*/ 90 h 1991"/>
                  <a:gd name="T44" fmla="*/ 140 w 1595"/>
                  <a:gd name="T45" fmla="*/ 108 h 1991"/>
                  <a:gd name="T46" fmla="*/ 175 w 1595"/>
                  <a:gd name="T47" fmla="*/ 121 h 1991"/>
                  <a:gd name="T48" fmla="*/ 180 w 1595"/>
                  <a:gd name="T49" fmla="*/ 124 h 1991"/>
                  <a:gd name="T50" fmla="*/ 186 w 1595"/>
                  <a:gd name="T51" fmla="*/ 127 h 1991"/>
                  <a:gd name="T52" fmla="*/ 199 w 1595"/>
                  <a:gd name="T53" fmla="*/ 146 h 1991"/>
                  <a:gd name="T54" fmla="*/ 196 w 1595"/>
                  <a:gd name="T55" fmla="*/ 212 h 1991"/>
                  <a:gd name="T56" fmla="*/ 188 w 1595"/>
                  <a:gd name="T57" fmla="*/ 216 h 1991"/>
                  <a:gd name="T58" fmla="*/ 184 w 1595"/>
                  <a:gd name="T59" fmla="*/ 226 h 1991"/>
                  <a:gd name="T60" fmla="*/ 183 w 1595"/>
                  <a:gd name="T61" fmla="*/ 240 h 1991"/>
                  <a:gd name="T62" fmla="*/ 174 w 1595"/>
                  <a:gd name="T63" fmla="*/ 246 h 1991"/>
                  <a:gd name="T64" fmla="*/ 161 w 1595"/>
                  <a:gd name="T65" fmla="*/ 249 h 1991"/>
                  <a:gd name="T66" fmla="*/ 150 w 1595"/>
                  <a:gd name="T67" fmla="*/ 249 h 1991"/>
                  <a:gd name="T68" fmla="*/ 142 w 1595"/>
                  <a:gd name="T69" fmla="*/ 249 h 1991"/>
                  <a:gd name="T70" fmla="*/ 130 w 1595"/>
                  <a:gd name="T71" fmla="*/ 248 h 1991"/>
                  <a:gd name="T72" fmla="*/ 116 w 1595"/>
                  <a:gd name="T73" fmla="*/ 244 h 1991"/>
                  <a:gd name="T74" fmla="*/ 109 w 1595"/>
                  <a:gd name="T75" fmla="*/ 237 h 1991"/>
                  <a:gd name="T76" fmla="*/ 111 w 1595"/>
                  <a:gd name="T77" fmla="*/ 224 h 1991"/>
                  <a:gd name="T78" fmla="*/ 105 w 1595"/>
                  <a:gd name="T79" fmla="*/ 224 h 1991"/>
                  <a:gd name="T80" fmla="*/ 99 w 1595"/>
                  <a:gd name="T81" fmla="*/ 224 h 1991"/>
                  <a:gd name="T82" fmla="*/ 93 w 1595"/>
                  <a:gd name="T83" fmla="*/ 225 h 1991"/>
                  <a:gd name="T84" fmla="*/ 87 w 1595"/>
                  <a:gd name="T85" fmla="*/ 225 h 1991"/>
                  <a:gd name="T86" fmla="*/ 76 w 1595"/>
                  <a:gd name="T87" fmla="*/ 232 h 1991"/>
                  <a:gd name="T88" fmla="*/ 63 w 1595"/>
                  <a:gd name="T89" fmla="*/ 235 h 1991"/>
                  <a:gd name="T90" fmla="*/ 49 w 1595"/>
                  <a:gd name="T91" fmla="*/ 236 h 1991"/>
                  <a:gd name="T92" fmla="*/ 35 w 1595"/>
                  <a:gd name="T93" fmla="*/ 235 h 1991"/>
                  <a:gd name="T94" fmla="*/ 27 w 1595"/>
                  <a:gd name="T95" fmla="*/ 234 h 1991"/>
                  <a:gd name="T96" fmla="*/ 18 w 1595"/>
                  <a:gd name="T97" fmla="*/ 233 h 1991"/>
                  <a:gd name="T98" fmla="*/ 10 w 1595"/>
                  <a:gd name="T99" fmla="*/ 230 h 1991"/>
                  <a:gd name="T100" fmla="*/ 1 w 1595"/>
                  <a:gd name="T101" fmla="*/ 225 h 1991"/>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595" h="1991">
                    <a:moveTo>
                      <a:pt x="13" y="1793"/>
                    </a:moveTo>
                    <a:lnTo>
                      <a:pt x="2" y="1770"/>
                    </a:lnTo>
                    <a:lnTo>
                      <a:pt x="1" y="1749"/>
                    </a:lnTo>
                    <a:lnTo>
                      <a:pt x="3" y="1727"/>
                    </a:lnTo>
                    <a:lnTo>
                      <a:pt x="4" y="1707"/>
                    </a:lnTo>
                    <a:lnTo>
                      <a:pt x="4" y="1667"/>
                    </a:lnTo>
                    <a:lnTo>
                      <a:pt x="3" y="1628"/>
                    </a:lnTo>
                    <a:lnTo>
                      <a:pt x="4" y="1611"/>
                    </a:lnTo>
                    <a:lnTo>
                      <a:pt x="4" y="1594"/>
                    </a:lnTo>
                    <a:lnTo>
                      <a:pt x="4" y="1526"/>
                    </a:lnTo>
                    <a:lnTo>
                      <a:pt x="4" y="1518"/>
                    </a:lnTo>
                    <a:lnTo>
                      <a:pt x="0" y="1504"/>
                    </a:lnTo>
                    <a:lnTo>
                      <a:pt x="2" y="1479"/>
                    </a:lnTo>
                    <a:lnTo>
                      <a:pt x="10" y="1453"/>
                    </a:lnTo>
                    <a:lnTo>
                      <a:pt x="23" y="1429"/>
                    </a:lnTo>
                    <a:lnTo>
                      <a:pt x="41" y="1406"/>
                    </a:lnTo>
                    <a:lnTo>
                      <a:pt x="62" y="1384"/>
                    </a:lnTo>
                    <a:lnTo>
                      <a:pt x="85" y="1366"/>
                    </a:lnTo>
                    <a:lnTo>
                      <a:pt x="109" y="1351"/>
                    </a:lnTo>
                    <a:lnTo>
                      <a:pt x="133" y="1339"/>
                    </a:lnTo>
                    <a:lnTo>
                      <a:pt x="137" y="1256"/>
                    </a:lnTo>
                    <a:lnTo>
                      <a:pt x="139" y="1255"/>
                    </a:lnTo>
                    <a:lnTo>
                      <a:pt x="134" y="1074"/>
                    </a:lnTo>
                    <a:lnTo>
                      <a:pt x="135" y="891"/>
                    </a:lnTo>
                    <a:lnTo>
                      <a:pt x="140" y="708"/>
                    </a:lnTo>
                    <a:lnTo>
                      <a:pt x="142" y="526"/>
                    </a:lnTo>
                    <a:lnTo>
                      <a:pt x="150" y="495"/>
                    </a:lnTo>
                    <a:lnTo>
                      <a:pt x="161" y="471"/>
                    </a:lnTo>
                    <a:lnTo>
                      <a:pt x="173" y="453"/>
                    </a:lnTo>
                    <a:lnTo>
                      <a:pt x="187" y="439"/>
                    </a:lnTo>
                    <a:lnTo>
                      <a:pt x="203" y="425"/>
                    </a:lnTo>
                    <a:lnTo>
                      <a:pt x="221" y="411"/>
                    </a:lnTo>
                    <a:lnTo>
                      <a:pt x="238" y="393"/>
                    </a:lnTo>
                    <a:lnTo>
                      <a:pt x="255" y="370"/>
                    </a:lnTo>
                    <a:lnTo>
                      <a:pt x="260" y="333"/>
                    </a:lnTo>
                    <a:lnTo>
                      <a:pt x="240" y="318"/>
                    </a:lnTo>
                    <a:lnTo>
                      <a:pt x="238" y="252"/>
                    </a:lnTo>
                    <a:lnTo>
                      <a:pt x="236" y="185"/>
                    </a:lnTo>
                    <a:lnTo>
                      <a:pt x="236" y="119"/>
                    </a:lnTo>
                    <a:lnTo>
                      <a:pt x="243" y="53"/>
                    </a:lnTo>
                    <a:lnTo>
                      <a:pt x="263" y="29"/>
                    </a:lnTo>
                    <a:lnTo>
                      <a:pt x="286" y="13"/>
                    </a:lnTo>
                    <a:lnTo>
                      <a:pt x="309" y="2"/>
                    </a:lnTo>
                    <a:lnTo>
                      <a:pt x="333" y="0"/>
                    </a:lnTo>
                    <a:lnTo>
                      <a:pt x="357" y="6"/>
                    </a:lnTo>
                    <a:lnTo>
                      <a:pt x="378" y="18"/>
                    </a:lnTo>
                    <a:lnTo>
                      <a:pt x="398" y="39"/>
                    </a:lnTo>
                    <a:lnTo>
                      <a:pt x="416" y="69"/>
                    </a:lnTo>
                    <a:lnTo>
                      <a:pt x="421" y="132"/>
                    </a:lnTo>
                    <a:lnTo>
                      <a:pt x="422" y="196"/>
                    </a:lnTo>
                    <a:lnTo>
                      <a:pt x="422" y="260"/>
                    </a:lnTo>
                    <a:lnTo>
                      <a:pt x="423" y="324"/>
                    </a:lnTo>
                    <a:lnTo>
                      <a:pt x="420" y="328"/>
                    </a:lnTo>
                    <a:lnTo>
                      <a:pt x="418" y="333"/>
                    </a:lnTo>
                    <a:lnTo>
                      <a:pt x="413" y="336"/>
                    </a:lnTo>
                    <a:lnTo>
                      <a:pt x="408" y="337"/>
                    </a:lnTo>
                    <a:lnTo>
                      <a:pt x="416" y="359"/>
                    </a:lnTo>
                    <a:lnTo>
                      <a:pt x="429" y="378"/>
                    </a:lnTo>
                    <a:lnTo>
                      <a:pt x="444" y="394"/>
                    </a:lnTo>
                    <a:lnTo>
                      <a:pt x="460" y="408"/>
                    </a:lnTo>
                    <a:lnTo>
                      <a:pt x="477" y="421"/>
                    </a:lnTo>
                    <a:lnTo>
                      <a:pt x="492" y="436"/>
                    </a:lnTo>
                    <a:lnTo>
                      <a:pt x="504" y="453"/>
                    </a:lnTo>
                    <a:lnTo>
                      <a:pt x="512" y="473"/>
                    </a:lnTo>
                    <a:lnTo>
                      <a:pt x="515" y="482"/>
                    </a:lnTo>
                    <a:lnTo>
                      <a:pt x="548" y="477"/>
                    </a:lnTo>
                    <a:lnTo>
                      <a:pt x="583" y="471"/>
                    </a:lnTo>
                    <a:lnTo>
                      <a:pt x="623" y="465"/>
                    </a:lnTo>
                    <a:lnTo>
                      <a:pt x="665" y="461"/>
                    </a:lnTo>
                    <a:lnTo>
                      <a:pt x="710" y="457"/>
                    </a:lnTo>
                    <a:lnTo>
                      <a:pt x="756" y="455"/>
                    </a:lnTo>
                    <a:lnTo>
                      <a:pt x="802" y="455"/>
                    </a:lnTo>
                    <a:lnTo>
                      <a:pt x="849" y="456"/>
                    </a:lnTo>
                    <a:lnTo>
                      <a:pt x="895" y="459"/>
                    </a:lnTo>
                    <a:lnTo>
                      <a:pt x="940" y="465"/>
                    </a:lnTo>
                    <a:lnTo>
                      <a:pt x="983" y="474"/>
                    </a:lnTo>
                    <a:lnTo>
                      <a:pt x="1023" y="485"/>
                    </a:lnTo>
                    <a:lnTo>
                      <a:pt x="1059" y="500"/>
                    </a:lnTo>
                    <a:lnTo>
                      <a:pt x="1091" y="517"/>
                    </a:lnTo>
                    <a:lnTo>
                      <a:pt x="1119" y="538"/>
                    </a:lnTo>
                    <a:lnTo>
                      <a:pt x="1141" y="563"/>
                    </a:lnTo>
                    <a:lnTo>
                      <a:pt x="1148" y="588"/>
                    </a:lnTo>
                    <a:lnTo>
                      <a:pt x="1151" y="613"/>
                    </a:lnTo>
                    <a:lnTo>
                      <a:pt x="1148" y="637"/>
                    </a:lnTo>
                    <a:lnTo>
                      <a:pt x="1134" y="661"/>
                    </a:lnTo>
                    <a:lnTo>
                      <a:pt x="1142" y="681"/>
                    </a:lnTo>
                    <a:lnTo>
                      <a:pt x="1142" y="698"/>
                    </a:lnTo>
                    <a:lnTo>
                      <a:pt x="1136" y="714"/>
                    </a:lnTo>
                    <a:lnTo>
                      <a:pt x="1129" y="732"/>
                    </a:lnTo>
                    <a:lnTo>
                      <a:pt x="1128" y="774"/>
                    </a:lnTo>
                    <a:lnTo>
                      <a:pt x="1127" y="816"/>
                    </a:lnTo>
                    <a:lnTo>
                      <a:pt x="1126" y="859"/>
                    </a:lnTo>
                    <a:lnTo>
                      <a:pt x="1128" y="900"/>
                    </a:lnTo>
                    <a:lnTo>
                      <a:pt x="1302" y="940"/>
                    </a:lnTo>
                    <a:lnTo>
                      <a:pt x="1301" y="941"/>
                    </a:lnTo>
                    <a:lnTo>
                      <a:pt x="1400" y="965"/>
                    </a:lnTo>
                    <a:lnTo>
                      <a:pt x="1410" y="968"/>
                    </a:lnTo>
                    <a:lnTo>
                      <a:pt x="1422" y="974"/>
                    </a:lnTo>
                    <a:lnTo>
                      <a:pt x="1433" y="981"/>
                    </a:lnTo>
                    <a:lnTo>
                      <a:pt x="1446" y="988"/>
                    </a:lnTo>
                    <a:lnTo>
                      <a:pt x="1457" y="995"/>
                    </a:lnTo>
                    <a:lnTo>
                      <a:pt x="1469" y="1003"/>
                    </a:lnTo>
                    <a:lnTo>
                      <a:pt x="1481" y="1010"/>
                    </a:lnTo>
                    <a:lnTo>
                      <a:pt x="1491" y="1016"/>
                    </a:lnTo>
                    <a:lnTo>
                      <a:pt x="1591" y="1077"/>
                    </a:lnTo>
                    <a:lnTo>
                      <a:pt x="1595" y="1097"/>
                    </a:lnTo>
                    <a:lnTo>
                      <a:pt x="1593" y="1131"/>
                    </a:lnTo>
                    <a:lnTo>
                      <a:pt x="1592" y="1167"/>
                    </a:lnTo>
                    <a:lnTo>
                      <a:pt x="1591" y="1193"/>
                    </a:lnTo>
                    <a:lnTo>
                      <a:pt x="1588" y="1673"/>
                    </a:lnTo>
                    <a:lnTo>
                      <a:pt x="1580" y="1680"/>
                    </a:lnTo>
                    <a:lnTo>
                      <a:pt x="1568" y="1689"/>
                    </a:lnTo>
                    <a:lnTo>
                      <a:pt x="1554" y="1699"/>
                    </a:lnTo>
                    <a:lnTo>
                      <a:pt x="1538" y="1708"/>
                    </a:lnTo>
                    <a:lnTo>
                      <a:pt x="1521" y="1716"/>
                    </a:lnTo>
                    <a:lnTo>
                      <a:pt x="1505" y="1723"/>
                    </a:lnTo>
                    <a:lnTo>
                      <a:pt x="1490" y="1728"/>
                    </a:lnTo>
                    <a:lnTo>
                      <a:pt x="1478" y="1730"/>
                    </a:lnTo>
                    <a:lnTo>
                      <a:pt x="1475" y="1764"/>
                    </a:lnTo>
                    <a:lnTo>
                      <a:pt x="1475" y="1806"/>
                    </a:lnTo>
                    <a:lnTo>
                      <a:pt x="1477" y="1847"/>
                    </a:lnTo>
                    <a:lnTo>
                      <a:pt x="1485" y="1880"/>
                    </a:lnTo>
                    <a:lnTo>
                      <a:pt x="1479" y="1899"/>
                    </a:lnTo>
                    <a:lnTo>
                      <a:pt x="1469" y="1916"/>
                    </a:lnTo>
                    <a:lnTo>
                      <a:pt x="1455" y="1930"/>
                    </a:lnTo>
                    <a:lnTo>
                      <a:pt x="1438" y="1943"/>
                    </a:lnTo>
                    <a:lnTo>
                      <a:pt x="1417" y="1954"/>
                    </a:lnTo>
                    <a:lnTo>
                      <a:pt x="1395" y="1963"/>
                    </a:lnTo>
                    <a:lnTo>
                      <a:pt x="1371" y="1970"/>
                    </a:lnTo>
                    <a:lnTo>
                      <a:pt x="1346" y="1976"/>
                    </a:lnTo>
                    <a:lnTo>
                      <a:pt x="1319" y="1981"/>
                    </a:lnTo>
                    <a:lnTo>
                      <a:pt x="1293" y="1985"/>
                    </a:lnTo>
                    <a:lnTo>
                      <a:pt x="1267" y="1988"/>
                    </a:lnTo>
                    <a:lnTo>
                      <a:pt x="1243" y="1989"/>
                    </a:lnTo>
                    <a:lnTo>
                      <a:pt x="1220" y="1990"/>
                    </a:lnTo>
                    <a:lnTo>
                      <a:pt x="1200" y="1991"/>
                    </a:lnTo>
                    <a:lnTo>
                      <a:pt x="1182" y="1991"/>
                    </a:lnTo>
                    <a:lnTo>
                      <a:pt x="1167" y="1991"/>
                    </a:lnTo>
                    <a:lnTo>
                      <a:pt x="1157" y="1991"/>
                    </a:lnTo>
                    <a:lnTo>
                      <a:pt x="1142" y="1990"/>
                    </a:lnTo>
                    <a:lnTo>
                      <a:pt x="1121" y="1988"/>
                    </a:lnTo>
                    <a:lnTo>
                      <a:pt x="1097" y="1985"/>
                    </a:lnTo>
                    <a:lnTo>
                      <a:pt x="1071" y="1982"/>
                    </a:lnTo>
                    <a:lnTo>
                      <a:pt x="1042" y="1978"/>
                    </a:lnTo>
                    <a:lnTo>
                      <a:pt x="1013" y="1973"/>
                    </a:lnTo>
                    <a:lnTo>
                      <a:pt x="984" y="1966"/>
                    </a:lnTo>
                    <a:lnTo>
                      <a:pt x="957" y="1958"/>
                    </a:lnTo>
                    <a:lnTo>
                      <a:pt x="931" y="1948"/>
                    </a:lnTo>
                    <a:lnTo>
                      <a:pt x="909" y="1938"/>
                    </a:lnTo>
                    <a:lnTo>
                      <a:pt x="892" y="1925"/>
                    </a:lnTo>
                    <a:lnTo>
                      <a:pt x="879" y="1910"/>
                    </a:lnTo>
                    <a:lnTo>
                      <a:pt x="874" y="1894"/>
                    </a:lnTo>
                    <a:lnTo>
                      <a:pt x="875" y="1877"/>
                    </a:lnTo>
                    <a:lnTo>
                      <a:pt x="884" y="1856"/>
                    </a:lnTo>
                    <a:lnTo>
                      <a:pt x="895" y="1855"/>
                    </a:lnTo>
                    <a:lnTo>
                      <a:pt x="895" y="1787"/>
                    </a:lnTo>
                    <a:lnTo>
                      <a:pt x="883" y="1788"/>
                    </a:lnTo>
                    <a:lnTo>
                      <a:pt x="871" y="1788"/>
                    </a:lnTo>
                    <a:lnTo>
                      <a:pt x="859" y="1788"/>
                    </a:lnTo>
                    <a:lnTo>
                      <a:pt x="846" y="1790"/>
                    </a:lnTo>
                    <a:lnTo>
                      <a:pt x="834" y="1790"/>
                    </a:lnTo>
                    <a:lnTo>
                      <a:pt x="822" y="1790"/>
                    </a:lnTo>
                    <a:lnTo>
                      <a:pt x="809" y="1791"/>
                    </a:lnTo>
                    <a:lnTo>
                      <a:pt x="796" y="1791"/>
                    </a:lnTo>
                    <a:lnTo>
                      <a:pt x="784" y="1791"/>
                    </a:lnTo>
                    <a:lnTo>
                      <a:pt x="772" y="1792"/>
                    </a:lnTo>
                    <a:lnTo>
                      <a:pt x="760" y="1792"/>
                    </a:lnTo>
                    <a:lnTo>
                      <a:pt x="747" y="1793"/>
                    </a:lnTo>
                    <a:lnTo>
                      <a:pt x="735" y="1793"/>
                    </a:lnTo>
                    <a:lnTo>
                      <a:pt x="724" y="1794"/>
                    </a:lnTo>
                    <a:lnTo>
                      <a:pt x="711" y="1795"/>
                    </a:lnTo>
                    <a:lnTo>
                      <a:pt x="700" y="1796"/>
                    </a:lnTo>
                    <a:lnTo>
                      <a:pt x="679" y="1815"/>
                    </a:lnTo>
                    <a:lnTo>
                      <a:pt x="657" y="1831"/>
                    </a:lnTo>
                    <a:lnTo>
                      <a:pt x="633" y="1845"/>
                    </a:lnTo>
                    <a:lnTo>
                      <a:pt x="609" y="1856"/>
                    </a:lnTo>
                    <a:lnTo>
                      <a:pt x="583" y="1864"/>
                    </a:lnTo>
                    <a:lnTo>
                      <a:pt x="558" y="1871"/>
                    </a:lnTo>
                    <a:lnTo>
                      <a:pt x="532" y="1876"/>
                    </a:lnTo>
                    <a:lnTo>
                      <a:pt x="504" y="1879"/>
                    </a:lnTo>
                    <a:lnTo>
                      <a:pt x="477" y="1882"/>
                    </a:lnTo>
                    <a:lnTo>
                      <a:pt x="449" y="1883"/>
                    </a:lnTo>
                    <a:lnTo>
                      <a:pt x="421" y="1884"/>
                    </a:lnTo>
                    <a:lnTo>
                      <a:pt x="393" y="1883"/>
                    </a:lnTo>
                    <a:lnTo>
                      <a:pt x="366" y="1883"/>
                    </a:lnTo>
                    <a:lnTo>
                      <a:pt x="338" y="1882"/>
                    </a:lnTo>
                    <a:lnTo>
                      <a:pt x="310" y="1880"/>
                    </a:lnTo>
                    <a:lnTo>
                      <a:pt x="284" y="1880"/>
                    </a:lnTo>
                    <a:lnTo>
                      <a:pt x="267" y="1878"/>
                    </a:lnTo>
                    <a:lnTo>
                      <a:pt x="249" y="1876"/>
                    </a:lnTo>
                    <a:lnTo>
                      <a:pt x="233" y="1874"/>
                    </a:lnTo>
                    <a:lnTo>
                      <a:pt x="216" y="1871"/>
                    </a:lnTo>
                    <a:lnTo>
                      <a:pt x="199" y="1869"/>
                    </a:lnTo>
                    <a:lnTo>
                      <a:pt x="183" y="1867"/>
                    </a:lnTo>
                    <a:lnTo>
                      <a:pt x="165" y="1863"/>
                    </a:lnTo>
                    <a:lnTo>
                      <a:pt x="149" y="1860"/>
                    </a:lnTo>
                    <a:lnTo>
                      <a:pt x="132" y="1855"/>
                    </a:lnTo>
                    <a:lnTo>
                      <a:pt x="115" y="1849"/>
                    </a:lnTo>
                    <a:lnTo>
                      <a:pt x="99" y="1844"/>
                    </a:lnTo>
                    <a:lnTo>
                      <a:pt x="81" y="1836"/>
                    </a:lnTo>
                    <a:lnTo>
                      <a:pt x="64" y="1828"/>
                    </a:lnTo>
                    <a:lnTo>
                      <a:pt x="48" y="1817"/>
                    </a:lnTo>
                    <a:lnTo>
                      <a:pt x="31" y="1806"/>
                    </a:lnTo>
                    <a:lnTo>
                      <a:pt x="13" y="179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10" name="Freeform 8"/>
              <p:cNvSpPr>
                <a:spLocks/>
              </p:cNvSpPr>
              <p:nvPr/>
            </p:nvSpPr>
            <p:spPr bwMode="auto">
              <a:xfrm>
                <a:off x="4454" y="2578"/>
                <a:ext cx="73" cy="154"/>
              </a:xfrm>
              <a:custGeom>
                <a:avLst/>
                <a:gdLst>
                  <a:gd name="T0" fmla="*/ 10 w 145"/>
                  <a:gd name="T1" fmla="*/ 1 h 307"/>
                  <a:gd name="T2" fmla="*/ 11 w 145"/>
                  <a:gd name="T3" fmla="*/ 1 h 307"/>
                  <a:gd name="T4" fmla="*/ 12 w 145"/>
                  <a:gd name="T5" fmla="*/ 1 h 307"/>
                  <a:gd name="T6" fmla="*/ 13 w 145"/>
                  <a:gd name="T7" fmla="*/ 1 h 307"/>
                  <a:gd name="T8" fmla="*/ 13 w 145"/>
                  <a:gd name="T9" fmla="*/ 1 h 307"/>
                  <a:gd name="T10" fmla="*/ 14 w 145"/>
                  <a:gd name="T11" fmla="*/ 2 h 307"/>
                  <a:gd name="T12" fmla="*/ 15 w 145"/>
                  <a:gd name="T13" fmla="*/ 2 h 307"/>
                  <a:gd name="T14" fmla="*/ 15 w 145"/>
                  <a:gd name="T15" fmla="*/ 3 h 307"/>
                  <a:gd name="T16" fmla="*/ 16 w 145"/>
                  <a:gd name="T17" fmla="*/ 4 h 307"/>
                  <a:gd name="T18" fmla="*/ 18 w 145"/>
                  <a:gd name="T19" fmla="*/ 7 h 307"/>
                  <a:gd name="T20" fmla="*/ 18 w 145"/>
                  <a:gd name="T21" fmla="*/ 10 h 307"/>
                  <a:gd name="T22" fmla="*/ 17 w 145"/>
                  <a:gd name="T23" fmla="*/ 10 h 307"/>
                  <a:gd name="T24" fmla="*/ 17 w 145"/>
                  <a:gd name="T25" fmla="*/ 11 h 307"/>
                  <a:gd name="T26" fmla="*/ 16 w 145"/>
                  <a:gd name="T27" fmla="*/ 12 h 307"/>
                  <a:gd name="T28" fmla="*/ 15 w 145"/>
                  <a:gd name="T29" fmla="*/ 13 h 307"/>
                  <a:gd name="T30" fmla="*/ 15 w 145"/>
                  <a:gd name="T31" fmla="*/ 14 h 307"/>
                  <a:gd name="T32" fmla="*/ 15 w 145"/>
                  <a:gd name="T33" fmla="*/ 15 h 307"/>
                  <a:gd name="T34" fmla="*/ 15 w 145"/>
                  <a:gd name="T35" fmla="*/ 19 h 307"/>
                  <a:gd name="T36" fmla="*/ 15 w 145"/>
                  <a:gd name="T37" fmla="*/ 31 h 307"/>
                  <a:gd name="T38" fmla="*/ 16 w 145"/>
                  <a:gd name="T39" fmla="*/ 32 h 307"/>
                  <a:gd name="T40" fmla="*/ 18 w 145"/>
                  <a:gd name="T41" fmla="*/ 32 h 307"/>
                  <a:gd name="T42" fmla="*/ 19 w 145"/>
                  <a:gd name="T43" fmla="*/ 37 h 307"/>
                  <a:gd name="T44" fmla="*/ 15 w 145"/>
                  <a:gd name="T45" fmla="*/ 38 h 307"/>
                  <a:gd name="T46" fmla="*/ 14 w 145"/>
                  <a:gd name="T47" fmla="*/ 38 h 307"/>
                  <a:gd name="T48" fmla="*/ 12 w 145"/>
                  <a:gd name="T49" fmla="*/ 39 h 307"/>
                  <a:gd name="T50" fmla="*/ 11 w 145"/>
                  <a:gd name="T51" fmla="*/ 39 h 307"/>
                  <a:gd name="T52" fmla="*/ 10 w 145"/>
                  <a:gd name="T53" fmla="*/ 39 h 307"/>
                  <a:gd name="T54" fmla="*/ 8 w 145"/>
                  <a:gd name="T55" fmla="*/ 39 h 307"/>
                  <a:gd name="T56" fmla="*/ 7 w 145"/>
                  <a:gd name="T57" fmla="*/ 39 h 307"/>
                  <a:gd name="T58" fmla="*/ 5 w 145"/>
                  <a:gd name="T59" fmla="*/ 38 h 307"/>
                  <a:gd name="T60" fmla="*/ 4 w 145"/>
                  <a:gd name="T61" fmla="*/ 38 h 307"/>
                  <a:gd name="T62" fmla="*/ 0 w 145"/>
                  <a:gd name="T63" fmla="*/ 36 h 307"/>
                  <a:gd name="T64" fmla="*/ 0 w 145"/>
                  <a:gd name="T65" fmla="*/ 32 h 307"/>
                  <a:gd name="T66" fmla="*/ 1 w 145"/>
                  <a:gd name="T67" fmla="*/ 32 h 307"/>
                  <a:gd name="T68" fmla="*/ 2 w 145"/>
                  <a:gd name="T69" fmla="*/ 31 h 307"/>
                  <a:gd name="T70" fmla="*/ 2 w 145"/>
                  <a:gd name="T71" fmla="*/ 31 h 307"/>
                  <a:gd name="T72" fmla="*/ 2 w 145"/>
                  <a:gd name="T73" fmla="*/ 20 h 307"/>
                  <a:gd name="T74" fmla="*/ 2 w 145"/>
                  <a:gd name="T75" fmla="*/ 11 h 307"/>
                  <a:gd name="T76" fmla="*/ 1 w 145"/>
                  <a:gd name="T77" fmla="*/ 10 h 307"/>
                  <a:gd name="T78" fmla="*/ 1 w 145"/>
                  <a:gd name="T79" fmla="*/ 8 h 307"/>
                  <a:gd name="T80" fmla="*/ 2 w 145"/>
                  <a:gd name="T81" fmla="*/ 6 h 307"/>
                  <a:gd name="T82" fmla="*/ 3 w 145"/>
                  <a:gd name="T83" fmla="*/ 4 h 307"/>
                  <a:gd name="T84" fmla="*/ 5 w 145"/>
                  <a:gd name="T85" fmla="*/ 2 h 307"/>
                  <a:gd name="T86" fmla="*/ 5 w 145"/>
                  <a:gd name="T87" fmla="*/ 1 h 307"/>
                  <a:gd name="T88" fmla="*/ 6 w 145"/>
                  <a:gd name="T89" fmla="*/ 1 h 307"/>
                  <a:gd name="T90" fmla="*/ 7 w 145"/>
                  <a:gd name="T91" fmla="*/ 1 h 307"/>
                  <a:gd name="T92" fmla="*/ 8 w 145"/>
                  <a:gd name="T93" fmla="*/ 1 h 307"/>
                  <a:gd name="T94" fmla="*/ 8 w 145"/>
                  <a:gd name="T95" fmla="*/ 1 h 307"/>
                  <a:gd name="T96" fmla="*/ 9 w 145"/>
                  <a:gd name="T97" fmla="*/ 0 h 307"/>
                  <a:gd name="T98" fmla="*/ 9 w 145"/>
                  <a:gd name="T99" fmla="*/ 0 h 307"/>
                  <a:gd name="T100" fmla="*/ 10 w 145"/>
                  <a:gd name="T101" fmla="*/ 0 h 307"/>
                  <a:gd name="T102" fmla="*/ 10 w 145"/>
                  <a:gd name="T103" fmla="*/ 1 h 307"/>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145" h="307">
                    <a:moveTo>
                      <a:pt x="80" y="1"/>
                    </a:moveTo>
                    <a:lnTo>
                      <a:pt x="86" y="1"/>
                    </a:lnTo>
                    <a:lnTo>
                      <a:pt x="91" y="2"/>
                    </a:lnTo>
                    <a:lnTo>
                      <a:pt x="97" y="5"/>
                    </a:lnTo>
                    <a:lnTo>
                      <a:pt x="103" y="8"/>
                    </a:lnTo>
                    <a:lnTo>
                      <a:pt x="109" y="12"/>
                    </a:lnTo>
                    <a:lnTo>
                      <a:pt x="114" y="16"/>
                    </a:lnTo>
                    <a:lnTo>
                      <a:pt x="120" y="22"/>
                    </a:lnTo>
                    <a:lnTo>
                      <a:pt x="127" y="29"/>
                    </a:lnTo>
                    <a:lnTo>
                      <a:pt x="139" y="52"/>
                    </a:lnTo>
                    <a:lnTo>
                      <a:pt x="142" y="73"/>
                    </a:lnTo>
                    <a:lnTo>
                      <a:pt x="135" y="77"/>
                    </a:lnTo>
                    <a:lnTo>
                      <a:pt x="129" y="83"/>
                    </a:lnTo>
                    <a:lnTo>
                      <a:pt x="124" y="90"/>
                    </a:lnTo>
                    <a:lnTo>
                      <a:pt x="120" y="98"/>
                    </a:lnTo>
                    <a:lnTo>
                      <a:pt x="118" y="105"/>
                    </a:lnTo>
                    <a:lnTo>
                      <a:pt x="118" y="119"/>
                    </a:lnTo>
                    <a:lnTo>
                      <a:pt x="118" y="147"/>
                    </a:lnTo>
                    <a:lnTo>
                      <a:pt x="120" y="248"/>
                    </a:lnTo>
                    <a:lnTo>
                      <a:pt x="126" y="252"/>
                    </a:lnTo>
                    <a:lnTo>
                      <a:pt x="143" y="250"/>
                    </a:lnTo>
                    <a:lnTo>
                      <a:pt x="145" y="290"/>
                    </a:lnTo>
                    <a:lnTo>
                      <a:pt x="115" y="301"/>
                    </a:lnTo>
                    <a:lnTo>
                      <a:pt x="105" y="304"/>
                    </a:lnTo>
                    <a:lnTo>
                      <a:pt x="94" y="305"/>
                    </a:lnTo>
                    <a:lnTo>
                      <a:pt x="83" y="307"/>
                    </a:lnTo>
                    <a:lnTo>
                      <a:pt x="73" y="307"/>
                    </a:lnTo>
                    <a:lnTo>
                      <a:pt x="61" y="306"/>
                    </a:lnTo>
                    <a:lnTo>
                      <a:pt x="51" y="305"/>
                    </a:lnTo>
                    <a:lnTo>
                      <a:pt x="39" y="302"/>
                    </a:lnTo>
                    <a:lnTo>
                      <a:pt x="29" y="298"/>
                    </a:lnTo>
                    <a:lnTo>
                      <a:pt x="0" y="281"/>
                    </a:lnTo>
                    <a:lnTo>
                      <a:pt x="0" y="250"/>
                    </a:lnTo>
                    <a:lnTo>
                      <a:pt x="6" y="250"/>
                    </a:lnTo>
                    <a:lnTo>
                      <a:pt x="10" y="245"/>
                    </a:lnTo>
                    <a:lnTo>
                      <a:pt x="12" y="245"/>
                    </a:lnTo>
                    <a:lnTo>
                      <a:pt x="12" y="157"/>
                    </a:lnTo>
                    <a:lnTo>
                      <a:pt x="12" y="88"/>
                    </a:lnTo>
                    <a:lnTo>
                      <a:pt x="3" y="79"/>
                    </a:lnTo>
                    <a:lnTo>
                      <a:pt x="5" y="61"/>
                    </a:lnTo>
                    <a:lnTo>
                      <a:pt x="10" y="43"/>
                    </a:lnTo>
                    <a:lnTo>
                      <a:pt x="18" y="25"/>
                    </a:lnTo>
                    <a:lnTo>
                      <a:pt x="33" y="10"/>
                    </a:lnTo>
                    <a:lnTo>
                      <a:pt x="38" y="7"/>
                    </a:lnTo>
                    <a:lnTo>
                      <a:pt x="45" y="5"/>
                    </a:lnTo>
                    <a:lnTo>
                      <a:pt x="51" y="3"/>
                    </a:lnTo>
                    <a:lnTo>
                      <a:pt x="57" y="1"/>
                    </a:lnTo>
                    <a:lnTo>
                      <a:pt x="61" y="1"/>
                    </a:lnTo>
                    <a:lnTo>
                      <a:pt x="67" y="0"/>
                    </a:lnTo>
                    <a:lnTo>
                      <a:pt x="72" y="0"/>
                    </a:lnTo>
                    <a:lnTo>
                      <a:pt x="76" y="0"/>
                    </a:lnTo>
                    <a:lnTo>
                      <a:pt x="80" y="1"/>
                    </a:lnTo>
                    <a:close/>
                  </a:path>
                </a:pathLst>
              </a:custGeom>
              <a:solidFill>
                <a:srgbClr val="7F7F7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11" name="Freeform 9"/>
              <p:cNvSpPr>
                <a:spLocks/>
              </p:cNvSpPr>
              <p:nvPr/>
            </p:nvSpPr>
            <p:spPr bwMode="auto">
              <a:xfrm>
                <a:off x="4471" y="2612"/>
                <a:ext cx="27" cy="94"/>
              </a:xfrm>
              <a:custGeom>
                <a:avLst/>
                <a:gdLst>
                  <a:gd name="T0" fmla="*/ 4 w 53"/>
                  <a:gd name="T1" fmla="*/ 0 h 189"/>
                  <a:gd name="T2" fmla="*/ 5 w 53"/>
                  <a:gd name="T3" fmla="*/ 0 h 189"/>
                  <a:gd name="T4" fmla="*/ 6 w 53"/>
                  <a:gd name="T5" fmla="*/ 1 h 189"/>
                  <a:gd name="T6" fmla="*/ 6 w 53"/>
                  <a:gd name="T7" fmla="*/ 1 h 189"/>
                  <a:gd name="T8" fmla="*/ 6 w 53"/>
                  <a:gd name="T9" fmla="*/ 10 h 189"/>
                  <a:gd name="T10" fmla="*/ 6 w 53"/>
                  <a:gd name="T11" fmla="*/ 11 h 189"/>
                  <a:gd name="T12" fmla="*/ 7 w 53"/>
                  <a:gd name="T13" fmla="*/ 22 h 189"/>
                  <a:gd name="T14" fmla="*/ 7 w 53"/>
                  <a:gd name="T15" fmla="*/ 22 h 189"/>
                  <a:gd name="T16" fmla="*/ 7 w 53"/>
                  <a:gd name="T17" fmla="*/ 23 h 189"/>
                  <a:gd name="T18" fmla="*/ 4 w 53"/>
                  <a:gd name="T19" fmla="*/ 23 h 189"/>
                  <a:gd name="T20" fmla="*/ 1 w 53"/>
                  <a:gd name="T21" fmla="*/ 23 h 189"/>
                  <a:gd name="T22" fmla="*/ 1 w 53"/>
                  <a:gd name="T23" fmla="*/ 22 h 189"/>
                  <a:gd name="T24" fmla="*/ 1 w 53"/>
                  <a:gd name="T25" fmla="*/ 22 h 189"/>
                  <a:gd name="T26" fmla="*/ 1 w 53"/>
                  <a:gd name="T27" fmla="*/ 18 h 189"/>
                  <a:gd name="T28" fmla="*/ 1 w 53"/>
                  <a:gd name="T29" fmla="*/ 18 h 189"/>
                  <a:gd name="T30" fmla="*/ 1 w 53"/>
                  <a:gd name="T31" fmla="*/ 16 h 189"/>
                  <a:gd name="T32" fmla="*/ 0 w 53"/>
                  <a:gd name="T33" fmla="*/ 3 h 189"/>
                  <a:gd name="T34" fmla="*/ 2 w 53"/>
                  <a:gd name="T35" fmla="*/ 0 h 189"/>
                  <a:gd name="T36" fmla="*/ 3 w 53"/>
                  <a:gd name="T37" fmla="*/ 0 h 189"/>
                  <a:gd name="T38" fmla="*/ 4 w 53"/>
                  <a:gd name="T39" fmla="*/ 0 h 189"/>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0" t="0" r="r" b="b"/>
                <a:pathLst>
                  <a:path w="53" h="189">
                    <a:moveTo>
                      <a:pt x="30" y="0"/>
                    </a:moveTo>
                    <a:lnTo>
                      <a:pt x="33" y="0"/>
                    </a:lnTo>
                    <a:lnTo>
                      <a:pt x="45" y="9"/>
                    </a:lnTo>
                    <a:lnTo>
                      <a:pt x="47" y="12"/>
                    </a:lnTo>
                    <a:lnTo>
                      <a:pt x="45" y="80"/>
                    </a:lnTo>
                    <a:lnTo>
                      <a:pt x="45" y="91"/>
                    </a:lnTo>
                    <a:lnTo>
                      <a:pt x="52" y="177"/>
                    </a:lnTo>
                    <a:lnTo>
                      <a:pt x="53" y="181"/>
                    </a:lnTo>
                    <a:lnTo>
                      <a:pt x="51" y="189"/>
                    </a:lnTo>
                    <a:lnTo>
                      <a:pt x="26" y="189"/>
                    </a:lnTo>
                    <a:lnTo>
                      <a:pt x="8" y="185"/>
                    </a:lnTo>
                    <a:lnTo>
                      <a:pt x="2" y="182"/>
                    </a:lnTo>
                    <a:lnTo>
                      <a:pt x="1" y="177"/>
                    </a:lnTo>
                    <a:lnTo>
                      <a:pt x="1" y="149"/>
                    </a:lnTo>
                    <a:lnTo>
                      <a:pt x="2" y="144"/>
                    </a:lnTo>
                    <a:lnTo>
                      <a:pt x="2" y="133"/>
                    </a:lnTo>
                    <a:lnTo>
                      <a:pt x="0" y="25"/>
                    </a:lnTo>
                    <a:lnTo>
                      <a:pt x="11" y="6"/>
                    </a:lnTo>
                    <a:lnTo>
                      <a:pt x="18" y="0"/>
                    </a:lnTo>
                    <a:lnTo>
                      <a:pt x="3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12" name="Freeform 10"/>
              <p:cNvSpPr>
                <a:spLocks/>
              </p:cNvSpPr>
              <p:nvPr/>
            </p:nvSpPr>
            <p:spPr bwMode="auto">
              <a:xfrm>
                <a:off x="4404" y="2739"/>
                <a:ext cx="169" cy="491"/>
              </a:xfrm>
              <a:custGeom>
                <a:avLst/>
                <a:gdLst>
                  <a:gd name="T0" fmla="*/ 18 w 339"/>
                  <a:gd name="T1" fmla="*/ 0 h 983"/>
                  <a:gd name="T2" fmla="*/ 20 w 339"/>
                  <a:gd name="T3" fmla="*/ 0 h 983"/>
                  <a:gd name="T4" fmla="*/ 23 w 339"/>
                  <a:gd name="T5" fmla="*/ 0 h 983"/>
                  <a:gd name="T6" fmla="*/ 25 w 339"/>
                  <a:gd name="T7" fmla="*/ 0 h 983"/>
                  <a:gd name="T8" fmla="*/ 28 w 339"/>
                  <a:gd name="T9" fmla="*/ 1 h 983"/>
                  <a:gd name="T10" fmla="*/ 30 w 339"/>
                  <a:gd name="T11" fmla="*/ 3 h 983"/>
                  <a:gd name="T12" fmla="*/ 32 w 339"/>
                  <a:gd name="T13" fmla="*/ 6 h 983"/>
                  <a:gd name="T14" fmla="*/ 36 w 339"/>
                  <a:gd name="T15" fmla="*/ 9 h 983"/>
                  <a:gd name="T16" fmla="*/ 39 w 339"/>
                  <a:gd name="T17" fmla="*/ 12 h 983"/>
                  <a:gd name="T18" fmla="*/ 41 w 339"/>
                  <a:gd name="T19" fmla="*/ 16 h 983"/>
                  <a:gd name="T20" fmla="*/ 39 w 339"/>
                  <a:gd name="T21" fmla="*/ 19 h 983"/>
                  <a:gd name="T22" fmla="*/ 33 w 339"/>
                  <a:gd name="T23" fmla="*/ 22 h 983"/>
                  <a:gd name="T24" fmla="*/ 28 w 339"/>
                  <a:gd name="T25" fmla="*/ 27 h 983"/>
                  <a:gd name="T26" fmla="*/ 27 w 339"/>
                  <a:gd name="T27" fmla="*/ 33 h 983"/>
                  <a:gd name="T28" fmla="*/ 28 w 339"/>
                  <a:gd name="T29" fmla="*/ 37 h 983"/>
                  <a:gd name="T30" fmla="*/ 29 w 339"/>
                  <a:gd name="T31" fmla="*/ 39 h 983"/>
                  <a:gd name="T32" fmla="*/ 28 w 339"/>
                  <a:gd name="T33" fmla="*/ 41 h 983"/>
                  <a:gd name="T34" fmla="*/ 27 w 339"/>
                  <a:gd name="T35" fmla="*/ 45 h 983"/>
                  <a:gd name="T36" fmla="*/ 27 w 339"/>
                  <a:gd name="T37" fmla="*/ 48 h 983"/>
                  <a:gd name="T38" fmla="*/ 29 w 339"/>
                  <a:gd name="T39" fmla="*/ 51 h 983"/>
                  <a:gd name="T40" fmla="*/ 30 w 339"/>
                  <a:gd name="T41" fmla="*/ 59 h 983"/>
                  <a:gd name="T42" fmla="*/ 30 w 339"/>
                  <a:gd name="T43" fmla="*/ 71 h 983"/>
                  <a:gd name="T44" fmla="*/ 28 w 339"/>
                  <a:gd name="T45" fmla="*/ 81 h 983"/>
                  <a:gd name="T46" fmla="*/ 27 w 339"/>
                  <a:gd name="T47" fmla="*/ 85 h 983"/>
                  <a:gd name="T48" fmla="*/ 29 w 339"/>
                  <a:gd name="T49" fmla="*/ 87 h 983"/>
                  <a:gd name="T50" fmla="*/ 31 w 339"/>
                  <a:gd name="T51" fmla="*/ 91 h 983"/>
                  <a:gd name="T52" fmla="*/ 31 w 339"/>
                  <a:gd name="T53" fmla="*/ 100 h 983"/>
                  <a:gd name="T54" fmla="*/ 31 w 339"/>
                  <a:gd name="T55" fmla="*/ 112 h 983"/>
                  <a:gd name="T56" fmla="*/ 28 w 339"/>
                  <a:gd name="T57" fmla="*/ 118 h 983"/>
                  <a:gd name="T58" fmla="*/ 24 w 339"/>
                  <a:gd name="T59" fmla="*/ 118 h 983"/>
                  <a:gd name="T60" fmla="*/ 20 w 339"/>
                  <a:gd name="T61" fmla="*/ 118 h 983"/>
                  <a:gd name="T62" fmla="*/ 17 w 339"/>
                  <a:gd name="T63" fmla="*/ 119 h 983"/>
                  <a:gd name="T64" fmla="*/ 13 w 339"/>
                  <a:gd name="T65" fmla="*/ 119 h 983"/>
                  <a:gd name="T66" fmla="*/ 9 w 339"/>
                  <a:gd name="T67" fmla="*/ 120 h 983"/>
                  <a:gd name="T68" fmla="*/ 5 w 339"/>
                  <a:gd name="T69" fmla="*/ 121 h 983"/>
                  <a:gd name="T70" fmla="*/ 2 w 339"/>
                  <a:gd name="T71" fmla="*/ 122 h 983"/>
                  <a:gd name="T72" fmla="*/ 0 w 339"/>
                  <a:gd name="T73" fmla="*/ 103 h 983"/>
                  <a:gd name="T74" fmla="*/ 4 w 339"/>
                  <a:gd name="T75" fmla="*/ 104 h 983"/>
                  <a:gd name="T76" fmla="*/ 9 w 339"/>
                  <a:gd name="T77" fmla="*/ 104 h 983"/>
                  <a:gd name="T78" fmla="*/ 13 w 339"/>
                  <a:gd name="T79" fmla="*/ 105 h 983"/>
                  <a:gd name="T80" fmla="*/ 17 w 339"/>
                  <a:gd name="T81" fmla="*/ 104 h 983"/>
                  <a:gd name="T82" fmla="*/ 17 w 339"/>
                  <a:gd name="T83" fmla="*/ 70 h 983"/>
                  <a:gd name="T84" fmla="*/ 17 w 339"/>
                  <a:gd name="T85" fmla="*/ 37 h 983"/>
                  <a:gd name="T86" fmla="*/ 15 w 339"/>
                  <a:gd name="T87" fmla="*/ 37 h 983"/>
                  <a:gd name="T88" fmla="*/ 1 w 339"/>
                  <a:gd name="T89" fmla="*/ 18 h 983"/>
                  <a:gd name="T90" fmla="*/ 8 w 339"/>
                  <a:gd name="T91" fmla="*/ 11 h 983"/>
                  <a:gd name="T92" fmla="*/ 11 w 339"/>
                  <a:gd name="T93" fmla="*/ 8 h 983"/>
                  <a:gd name="T94" fmla="*/ 14 w 339"/>
                  <a:gd name="T95" fmla="*/ 5 h 983"/>
                  <a:gd name="T96" fmla="*/ 15 w 339"/>
                  <a:gd name="T97" fmla="*/ 2 h 983"/>
                  <a:gd name="T98" fmla="*/ 16 w 339"/>
                  <a:gd name="T99" fmla="*/ 0 h 983"/>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339" h="983">
                    <a:moveTo>
                      <a:pt x="135" y="1"/>
                    </a:moveTo>
                    <a:lnTo>
                      <a:pt x="145" y="3"/>
                    </a:lnTo>
                    <a:lnTo>
                      <a:pt x="157" y="4"/>
                    </a:lnTo>
                    <a:lnTo>
                      <a:pt x="166" y="4"/>
                    </a:lnTo>
                    <a:lnTo>
                      <a:pt x="176" y="4"/>
                    </a:lnTo>
                    <a:lnTo>
                      <a:pt x="186" y="4"/>
                    </a:lnTo>
                    <a:lnTo>
                      <a:pt x="196" y="4"/>
                    </a:lnTo>
                    <a:lnTo>
                      <a:pt x="206" y="4"/>
                    </a:lnTo>
                    <a:lnTo>
                      <a:pt x="217" y="4"/>
                    </a:lnTo>
                    <a:lnTo>
                      <a:pt x="225" y="12"/>
                    </a:lnTo>
                    <a:lnTo>
                      <a:pt x="232" y="21"/>
                    </a:lnTo>
                    <a:lnTo>
                      <a:pt x="240" y="30"/>
                    </a:lnTo>
                    <a:lnTo>
                      <a:pt x="247" y="38"/>
                    </a:lnTo>
                    <a:lnTo>
                      <a:pt x="260" y="53"/>
                    </a:lnTo>
                    <a:lnTo>
                      <a:pt x="274" y="66"/>
                    </a:lnTo>
                    <a:lnTo>
                      <a:pt x="289" y="79"/>
                    </a:lnTo>
                    <a:lnTo>
                      <a:pt x="302" y="90"/>
                    </a:lnTo>
                    <a:lnTo>
                      <a:pt x="315" y="102"/>
                    </a:lnTo>
                    <a:lnTo>
                      <a:pt x="325" y="115"/>
                    </a:lnTo>
                    <a:lnTo>
                      <a:pt x="333" y="130"/>
                    </a:lnTo>
                    <a:lnTo>
                      <a:pt x="339" y="149"/>
                    </a:lnTo>
                    <a:lnTo>
                      <a:pt x="315" y="156"/>
                    </a:lnTo>
                    <a:lnTo>
                      <a:pt x="290" y="166"/>
                    </a:lnTo>
                    <a:lnTo>
                      <a:pt x="267" y="182"/>
                    </a:lnTo>
                    <a:lnTo>
                      <a:pt x="247" y="201"/>
                    </a:lnTo>
                    <a:lnTo>
                      <a:pt x="230" y="223"/>
                    </a:lnTo>
                    <a:lnTo>
                      <a:pt x="220" y="246"/>
                    </a:lnTo>
                    <a:lnTo>
                      <a:pt x="218" y="271"/>
                    </a:lnTo>
                    <a:lnTo>
                      <a:pt x="226" y="296"/>
                    </a:lnTo>
                    <a:lnTo>
                      <a:pt x="229" y="302"/>
                    </a:lnTo>
                    <a:lnTo>
                      <a:pt x="234" y="307"/>
                    </a:lnTo>
                    <a:lnTo>
                      <a:pt x="237" y="312"/>
                    </a:lnTo>
                    <a:lnTo>
                      <a:pt x="241" y="318"/>
                    </a:lnTo>
                    <a:lnTo>
                      <a:pt x="230" y="335"/>
                    </a:lnTo>
                    <a:lnTo>
                      <a:pt x="224" y="349"/>
                    </a:lnTo>
                    <a:lnTo>
                      <a:pt x="219" y="362"/>
                    </a:lnTo>
                    <a:lnTo>
                      <a:pt x="219" y="373"/>
                    </a:lnTo>
                    <a:lnTo>
                      <a:pt x="221" y="386"/>
                    </a:lnTo>
                    <a:lnTo>
                      <a:pt x="227" y="398"/>
                    </a:lnTo>
                    <a:lnTo>
                      <a:pt x="235" y="413"/>
                    </a:lnTo>
                    <a:lnTo>
                      <a:pt x="245" y="429"/>
                    </a:lnTo>
                    <a:lnTo>
                      <a:pt x="245" y="477"/>
                    </a:lnTo>
                    <a:lnTo>
                      <a:pt x="247" y="525"/>
                    </a:lnTo>
                    <a:lnTo>
                      <a:pt x="247" y="574"/>
                    </a:lnTo>
                    <a:lnTo>
                      <a:pt x="247" y="622"/>
                    </a:lnTo>
                    <a:lnTo>
                      <a:pt x="227" y="650"/>
                    </a:lnTo>
                    <a:lnTo>
                      <a:pt x="219" y="668"/>
                    </a:lnTo>
                    <a:lnTo>
                      <a:pt x="220" y="681"/>
                    </a:lnTo>
                    <a:lnTo>
                      <a:pt x="226" y="691"/>
                    </a:lnTo>
                    <a:lnTo>
                      <a:pt x="235" y="700"/>
                    </a:lnTo>
                    <a:lnTo>
                      <a:pt x="243" y="712"/>
                    </a:lnTo>
                    <a:lnTo>
                      <a:pt x="249" y="728"/>
                    </a:lnTo>
                    <a:lnTo>
                      <a:pt x="249" y="751"/>
                    </a:lnTo>
                    <a:lnTo>
                      <a:pt x="249" y="801"/>
                    </a:lnTo>
                    <a:lnTo>
                      <a:pt x="250" y="849"/>
                    </a:lnTo>
                    <a:lnTo>
                      <a:pt x="249" y="899"/>
                    </a:lnTo>
                    <a:lnTo>
                      <a:pt x="247" y="948"/>
                    </a:lnTo>
                    <a:lnTo>
                      <a:pt x="229" y="948"/>
                    </a:lnTo>
                    <a:lnTo>
                      <a:pt x="213" y="948"/>
                    </a:lnTo>
                    <a:lnTo>
                      <a:pt x="197" y="948"/>
                    </a:lnTo>
                    <a:lnTo>
                      <a:pt x="182" y="949"/>
                    </a:lnTo>
                    <a:lnTo>
                      <a:pt x="167" y="950"/>
                    </a:lnTo>
                    <a:lnTo>
                      <a:pt x="152" y="951"/>
                    </a:lnTo>
                    <a:lnTo>
                      <a:pt x="137" y="954"/>
                    </a:lnTo>
                    <a:lnTo>
                      <a:pt x="122" y="955"/>
                    </a:lnTo>
                    <a:lnTo>
                      <a:pt x="107" y="957"/>
                    </a:lnTo>
                    <a:lnTo>
                      <a:pt x="92" y="961"/>
                    </a:lnTo>
                    <a:lnTo>
                      <a:pt x="77" y="963"/>
                    </a:lnTo>
                    <a:lnTo>
                      <a:pt x="62" y="966"/>
                    </a:lnTo>
                    <a:lnTo>
                      <a:pt x="47" y="970"/>
                    </a:lnTo>
                    <a:lnTo>
                      <a:pt x="32" y="975"/>
                    </a:lnTo>
                    <a:lnTo>
                      <a:pt x="16" y="978"/>
                    </a:lnTo>
                    <a:lnTo>
                      <a:pt x="0" y="983"/>
                    </a:lnTo>
                    <a:lnTo>
                      <a:pt x="2" y="827"/>
                    </a:lnTo>
                    <a:lnTo>
                      <a:pt x="17" y="829"/>
                    </a:lnTo>
                    <a:lnTo>
                      <a:pt x="34" y="833"/>
                    </a:lnTo>
                    <a:lnTo>
                      <a:pt x="52" y="836"/>
                    </a:lnTo>
                    <a:lnTo>
                      <a:pt x="72" y="839"/>
                    </a:lnTo>
                    <a:lnTo>
                      <a:pt x="90" y="840"/>
                    </a:lnTo>
                    <a:lnTo>
                      <a:pt x="108" y="840"/>
                    </a:lnTo>
                    <a:lnTo>
                      <a:pt x="126" y="839"/>
                    </a:lnTo>
                    <a:lnTo>
                      <a:pt x="141" y="835"/>
                    </a:lnTo>
                    <a:lnTo>
                      <a:pt x="141" y="702"/>
                    </a:lnTo>
                    <a:lnTo>
                      <a:pt x="139" y="567"/>
                    </a:lnTo>
                    <a:lnTo>
                      <a:pt x="138" y="433"/>
                    </a:lnTo>
                    <a:lnTo>
                      <a:pt x="137" y="300"/>
                    </a:lnTo>
                    <a:lnTo>
                      <a:pt x="129" y="296"/>
                    </a:lnTo>
                    <a:lnTo>
                      <a:pt x="126" y="302"/>
                    </a:lnTo>
                    <a:lnTo>
                      <a:pt x="6" y="292"/>
                    </a:lnTo>
                    <a:lnTo>
                      <a:pt x="11" y="145"/>
                    </a:lnTo>
                    <a:lnTo>
                      <a:pt x="54" y="98"/>
                    </a:lnTo>
                    <a:lnTo>
                      <a:pt x="70" y="89"/>
                    </a:lnTo>
                    <a:lnTo>
                      <a:pt x="84" y="79"/>
                    </a:lnTo>
                    <a:lnTo>
                      <a:pt x="95" y="69"/>
                    </a:lnTo>
                    <a:lnTo>
                      <a:pt x="105" y="58"/>
                    </a:lnTo>
                    <a:lnTo>
                      <a:pt x="113" y="46"/>
                    </a:lnTo>
                    <a:lnTo>
                      <a:pt x="120" y="34"/>
                    </a:lnTo>
                    <a:lnTo>
                      <a:pt x="126" y="18"/>
                    </a:lnTo>
                    <a:lnTo>
                      <a:pt x="131" y="0"/>
                    </a:lnTo>
                    <a:lnTo>
                      <a:pt x="135" y="1"/>
                    </a:lnTo>
                    <a:close/>
                  </a:path>
                </a:pathLst>
              </a:custGeom>
              <a:solidFill>
                <a:srgbClr val="B2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13" name="Freeform 11"/>
              <p:cNvSpPr>
                <a:spLocks/>
              </p:cNvSpPr>
              <p:nvPr/>
            </p:nvSpPr>
            <p:spPr bwMode="auto">
              <a:xfrm>
                <a:off x="4526" y="2807"/>
                <a:ext cx="366" cy="171"/>
              </a:xfrm>
              <a:custGeom>
                <a:avLst/>
                <a:gdLst>
                  <a:gd name="T0" fmla="*/ 56 w 734"/>
                  <a:gd name="T1" fmla="*/ 1 h 342"/>
                  <a:gd name="T2" fmla="*/ 68 w 734"/>
                  <a:gd name="T3" fmla="*/ 2 h 342"/>
                  <a:gd name="T4" fmla="*/ 79 w 734"/>
                  <a:gd name="T5" fmla="*/ 5 h 342"/>
                  <a:gd name="T6" fmla="*/ 88 w 734"/>
                  <a:gd name="T7" fmla="*/ 10 h 342"/>
                  <a:gd name="T8" fmla="*/ 91 w 734"/>
                  <a:gd name="T9" fmla="*/ 17 h 342"/>
                  <a:gd name="T10" fmla="*/ 86 w 734"/>
                  <a:gd name="T11" fmla="*/ 24 h 342"/>
                  <a:gd name="T12" fmla="*/ 79 w 734"/>
                  <a:gd name="T13" fmla="*/ 27 h 342"/>
                  <a:gd name="T14" fmla="*/ 69 w 734"/>
                  <a:gd name="T15" fmla="*/ 31 h 342"/>
                  <a:gd name="T16" fmla="*/ 59 w 734"/>
                  <a:gd name="T17" fmla="*/ 32 h 342"/>
                  <a:gd name="T18" fmla="*/ 50 w 734"/>
                  <a:gd name="T19" fmla="*/ 33 h 342"/>
                  <a:gd name="T20" fmla="*/ 44 w 734"/>
                  <a:gd name="T21" fmla="*/ 34 h 342"/>
                  <a:gd name="T22" fmla="*/ 53 w 734"/>
                  <a:gd name="T23" fmla="*/ 34 h 342"/>
                  <a:gd name="T24" fmla="*/ 67 w 734"/>
                  <a:gd name="T25" fmla="*/ 32 h 342"/>
                  <a:gd name="T26" fmla="*/ 79 w 734"/>
                  <a:gd name="T27" fmla="*/ 29 h 342"/>
                  <a:gd name="T28" fmla="*/ 87 w 734"/>
                  <a:gd name="T29" fmla="*/ 24 h 342"/>
                  <a:gd name="T30" fmla="*/ 83 w 734"/>
                  <a:gd name="T31" fmla="*/ 31 h 342"/>
                  <a:gd name="T32" fmla="*/ 72 w 734"/>
                  <a:gd name="T33" fmla="*/ 36 h 342"/>
                  <a:gd name="T34" fmla="*/ 58 w 734"/>
                  <a:gd name="T35" fmla="*/ 38 h 342"/>
                  <a:gd name="T36" fmla="*/ 47 w 734"/>
                  <a:gd name="T37" fmla="*/ 39 h 342"/>
                  <a:gd name="T38" fmla="*/ 68 w 734"/>
                  <a:gd name="T39" fmla="*/ 38 h 342"/>
                  <a:gd name="T40" fmla="*/ 80 w 734"/>
                  <a:gd name="T41" fmla="*/ 34 h 342"/>
                  <a:gd name="T42" fmla="*/ 89 w 734"/>
                  <a:gd name="T43" fmla="*/ 26 h 342"/>
                  <a:gd name="T44" fmla="*/ 85 w 734"/>
                  <a:gd name="T45" fmla="*/ 34 h 342"/>
                  <a:gd name="T46" fmla="*/ 69 w 734"/>
                  <a:gd name="T47" fmla="*/ 40 h 342"/>
                  <a:gd name="T48" fmla="*/ 49 w 734"/>
                  <a:gd name="T49" fmla="*/ 43 h 342"/>
                  <a:gd name="T50" fmla="*/ 33 w 734"/>
                  <a:gd name="T51" fmla="*/ 43 h 342"/>
                  <a:gd name="T52" fmla="*/ 25 w 734"/>
                  <a:gd name="T53" fmla="*/ 42 h 342"/>
                  <a:gd name="T54" fmla="*/ 14 w 734"/>
                  <a:gd name="T55" fmla="*/ 40 h 342"/>
                  <a:gd name="T56" fmla="*/ 4 w 734"/>
                  <a:gd name="T57" fmla="*/ 36 h 342"/>
                  <a:gd name="T58" fmla="*/ 0 w 734"/>
                  <a:gd name="T59" fmla="*/ 30 h 342"/>
                  <a:gd name="T60" fmla="*/ 3 w 734"/>
                  <a:gd name="T61" fmla="*/ 25 h 342"/>
                  <a:gd name="T62" fmla="*/ 10 w 734"/>
                  <a:gd name="T63" fmla="*/ 28 h 342"/>
                  <a:gd name="T64" fmla="*/ 20 w 734"/>
                  <a:gd name="T65" fmla="*/ 32 h 342"/>
                  <a:gd name="T66" fmla="*/ 30 w 734"/>
                  <a:gd name="T67" fmla="*/ 34 h 342"/>
                  <a:gd name="T68" fmla="*/ 37 w 734"/>
                  <a:gd name="T69" fmla="*/ 34 h 342"/>
                  <a:gd name="T70" fmla="*/ 31 w 734"/>
                  <a:gd name="T71" fmla="*/ 32 h 342"/>
                  <a:gd name="T72" fmla="*/ 19 w 734"/>
                  <a:gd name="T73" fmla="*/ 30 h 342"/>
                  <a:gd name="T74" fmla="*/ 8 w 734"/>
                  <a:gd name="T75" fmla="*/ 27 h 342"/>
                  <a:gd name="T76" fmla="*/ 1 w 734"/>
                  <a:gd name="T77" fmla="*/ 21 h 342"/>
                  <a:gd name="T78" fmla="*/ 3 w 734"/>
                  <a:gd name="T79" fmla="*/ 21 h 342"/>
                  <a:gd name="T80" fmla="*/ 7 w 734"/>
                  <a:gd name="T81" fmla="*/ 24 h 342"/>
                  <a:gd name="T82" fmla="*/ 21 w 734"/>
                  <a:gd name="T83" fmla="*/ 29 h 342"/>
                  <a:gd name="T84" fmla="*/ 38 w 734"/>
                  <a:gd name="T85" fmla="*/ 31 h 342"/>
                  <a:gd name="T86" fmla="*/ 56 w 734"/>
                  <a:gd name="T87" fmla="*/ 31 h 342"/>
                  <a:gd name="T88" fmla="*/ 73 w 734"/>
                  <a:gd name="T89" fmla="*/ 28 h 342"/>
                  <a:gd name="T90" fmla="*/ 81 w 734"/>
                  <a:gd name="T91" fmla="*/ 24 h 342"/>
                  <a:gd name="T92" fmla="*/ 86 w 734"/>
                  <a:gd name="T93" fmla="*/ 21 h 342"/>
                  <a:gd name="T94" fmla="*/ 87 w 734"/>
                  <a:gd name="T95" fmla="*/ 12 h 342"/>
                  <a:gd name="T96" fmla="*/ 75 w 734"/>
                  <a:gd name="T97" fmla="*/ 6 h 342"/>
                  <a:gd name="T98" fmla="*/ 63 w 734"/>
                  <a:gd name="T99" fmla="*/ 4 h 342"/>
                  <a:gd name="T100" fmla="*/ 42 w 734"/>
                  <a:gd name="T101" fmla="*/ 3 h 342"/>
                  <a:gd name="T102" fmla="*/ 19 w 734"/>
                  <a:gd name="T103" fmla="*/ 5 h 342"/>
                  <a:gd name="T104" fmla="*/ 2 w 734"/>
                  <a:gd name="T105" fmla="*/ 13 h 342"/>
                  <a:gd name="T106" fmla="*/ 2 w 734"/>
                  <a:gd name="T107" fmla="*/ 11 h 342"/>
                  <a:gd name="T108" fmla="*/ 10 w 734"/>
                  <a:gd name="T109" fmla="*/ 6 h 342"/>
                  <a:gd name="T110" fmla="*/ 21 w 734"/>
                  <a:gd name="T111" fmla="*/ 3 h 342"/>
                  <a:gd name="T112" fmla="*/ 30 w 734"/>
                  <a:gd name="T113" fmla="*/ 1 h 342"/>
                  <a:gd name="T114" fmla="*/ 36 w 734"/>
                  <a:gd name="T115" fmla="*/ 1 h 342"/>
                  <a:gd name="T116" fmla="*/ 44 w 734"/>
                  <a:gd name="T117" fmla="*/ 0 h 34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734" h="342">
                    <a:moveTo>
                      <a:pt x="394" y="0"/>
                    </a:moveTo>
                    <a:lnTo>
                      <a:pt x="411" y="1"/>
                    </a:lnTo>
                    <a:lnTo>
                      <a:pt x="431" y="1"/>
                    </a:lnTo>
                    <a:lnTo>
                      <a:pt x="453" y="4"/>
                    </a:lnTo>
                    <a:lnTo>
                      <a:pt x="475" y="5"/>
                    </a:lnTo>
                    <a:lnTo>
                      <a:pt x="498" y="7"/>
                    </a:lnTo>
                    <a:lnTo>
                      <a:pt x="521" y="9"/>
                    </a:lnTo>
                    <a:lnTo>
                      <a:pt x="545" y="13"/>
                    </a:lnTo>
                    <a:lnTo>
                      <a:pt x="568" y="17"/>
                    </a:lnTo>
                    <a:lnTo>
                      <a:pt x="592" y="23"/>
                    </a:lnTo>
                    <a:lnTo>
                      <a:pt x="614" y="29"/>
                    </a:lnTo>
                    <a:lnTo>
                      <a:pt x="636" y="37"/>
                    </a:lnTo>
                    <a:lnTo>
                      <a:pt x="655" y="45"/>
                    </a:lnTo>
                    <a:lnTo>
                      <a:pt x="675" y="55"/>
                    </a:lnTo>
                    <a:lnTo>
                      <a:pt x="691" y="67"/>
                    </a:lnTo>
                    <a:lnTo>
                      <a:pt x="706" y="80"/>
                    </a:lnTo>
                    <a:lnTo>
                      <a:pt x="718" y="95"/>
                    </a:lnTo>
                    <a:lnTo>
                      <a:pt x="729" y="105"/>
                    </a:lnTo>
                    <a:lnTo>
                      <a:pt x="734" y="118"/>
                    </a:lnTo>
                    <a:lnTo>
                      <a:pt x="733" y="133"/>
                    </a:lnTo>
                    <a:lnTo>
                      <a:pt x="727" y="148"/>
                    </a:lnTo>
                    <a:lnTo>
                      <a:pt x="718" y="163"/>
                    </a:lnTo>
                    <a:lnTo>
                      <a:pt x="707" y="176"/>
                    </a:lnTo>
                    <a:lnTo>
                      <a:pt x="696" y="189"/>
                    </a:lnTo>
                    <a:lnTo>
                      <a:pt x="684" y="198"/>
                    </a:lnTo>
                    <a:lnTo>
                      <a:pt x="676" y="197"/>
                    </a:lnTo>
                    <a:lnTo>
                      <a:pt x="657" y="207"/>
                    </a:lnTo>
                    <a:lnTo>
                      <a:pt x="637" y="216"/>
                    </a:lnTo>
                    <a:lnTo>
                      <a:pt x="617" y="224"/>
                    </a:lnTo>
                    <a:lnTo>
                      <a:pt x="597" y="230"/>
                    </a:lnTo>
                    <a:lnTo>
                      <a:pt x="577" y="236"/>
                    </a:lnTo>
                    <a:lnTo>
                      <a:pt x="558" y="241"/>
                    </a:lnTo>
                    <a:lnTo>
                      <a:pt x="538" y="245"/>
                    </a:lnTo>
                    <a:lnTo>
                      <a:pt x="520" y="249"/>
                    </a:lnTo>
                    <a:lnTo>
                      <a:pt x="500" y="251"/>
                    </a:lnTo>
                    <a:lnTo>
                      <a:pt x="480" y="255"/>
                    </a:lnTo>
                    <a:lnTo>
                      <a:pt x="461" y="256"/>
                    </a:lnTo>
                    <a:lnTo>
                      <a:pt x="441" y="258"/>
                    </a:lnTo>
                    <a:lnTo>
                      <a:pt x="420" y="259"/>
                    </a:lnTo>
                    <a:lnTo>
                      <a:pt x="401" y="260"/>
                    </a:lnTo>
                    <a:lnTo>
                      <a:pt x="381" y="260"/>
                    </a:lnTo>
                    <a:lnTo>
                      <a:pt x="362" y="262"/>
                    </a:lnTo>
                    <a:lnTo>
                      <a:pt x="357" y="265"/>
                    </a:lnTo>
                    <a:lnTo>
                      <a:pt x="357" y="267"/>
                    </a:lnTo>
                    <a:lnTo>
                      <a:pt x="370" y="267"/>
                    </a:lnTo>
                    <a:lnTo>
                      <a:pt x="386" y="267"/>
                    </a:lnTo>
                    <a:lnTo>
                      <a:pt x="406" y="266"/>
                    </a:lnTo>
                    <a:lnTo>
                      <a:pt x="429" y="265"/>
                    </a:lnTo>
                    <a:lnTo>
                      <a:pt x="454" y="263"/>
                    </a:lnTo>
                    <a:lnTo>
                      <a:pt x="482" y="260"/>
                    </a:lnTo>
                    <a:lnTo>
                      <a:pt x="509" y="258"/>
                    </a:lnTo>
                    <a:lnTo>
                      <a:pt x="537" y="254"/>
                    </a:lnTo>
                    <a:lnTo>
                      <a:pt x="564" y="249"/>
                    </a:lnTo>
                    <a:lnTo>
                      <a:pt x="592" y="244"/>
                    </a:lnTo>
                    <a:lnTo>
                      <a:pt x="617" y="237"/>
                    </a:lnTo>
                    <a:lnTo>
                      <a:pt x="640" y="230"/>
                    </a:lnTo>
                    <a:lnTo>
                      <a:pt x="661" y="222"/>
                    </a:lnTo>
                    <a:lnTo>
                      <a:pt x="677" y="213"/>
                    </a:lnTo>
                    <a:lnTo>
                      <a:pt x="690" y="203"/>
                    </a:lnTo>
                    <a:lnTo>
                      <a:pt x="698" y="191"/>
                    </a:lnTo>
                    <a:lnTo>
                      <a:pt x="705" y="191"/>
                    </a:lnTo>
                    <a:lnTo>
                      <a:pt x="698" y="211"/>
                    </a:lnTo>
                    <a:lnTo>
                      <a:pt x="686" y="227"/>
                    </a:lnTo>
                    <a:lnTo>
                      <a:pt x="670" y="242"/>
                    </a:lnTo>
                    <a:lnTo>
                      <a:pt x="652" y="255"/>
                    </a:lnTo>
                    <a:lnTo>
                      <a:pt x="630" y="266"/>
                    </a:lnTo>
                    <a:lnTo>
                      <a:pt x="606" y="275"/>
                    </a:lnTo>
                    <a:lnTo>
                      <a:pt x="581" y="283"/>
                    </a:lnTo>
                    <a:lnTo>
                      <a:pt x="553" y="290"/>
                    </a:lnTo>
                    <a:lnTo>
                      <a:pt x="525" y="295"/>
                    </a:lnTo>
                    <a:lnTo>
                      <a:pt x="499" y="300"/>
                    </a:lnTo>
                    <a:lnTo>
                      <a:pt x="471" y="303"/>
                    </a:lnTo>
                    <a:lnTo>
                      <a:pt x="446" y="305"/>
                    </a:lnTo>
                    <a:lnTo>
                      <a:pt x="422" y="306"/>
                    </a:lnTo>
                    <a:lnTo>
                      <a:pt x="400" y="309"/>
                    </a:lnTo>
                    <a:lnTo>
                      <a:pt x="381" y="309"/>
                    </a:lnTo>
                    <a:lnTo>
                      <a:pt x="365" y="310"/>
                    </a:lnTo>
                    <a:lnTo>
                      <a:pt x="358" y="317"/>
                    </a:lnTo>
                    <a:lnTo>
                      <a:pt x="547" y="300"/>
                    </a:lnTo>
                    <a:lnTo>
                      <a:pt x="547" y="301"/>
                    </a:lnTo>
                    <a:lnTo>
                      <a:pt x="571" y="294"/>
                    </a:lnTo>
                    <a:lnTo>
                      <a:pt x="596" y="287"/>
                    </a:lnTo>
                    <a:lnTo>
                      <a:pt x="619" y="279"/>
                    </a:lnTo>
                    <a:lnTo>
                      <a:pt x="642" y="268"/>
                    </a:lnTo>
                    <a:lnTo>
                      <a:pt x="662" y="257"/>
                    </a:lnTo>
                    <a:lnTo>
                      <a:pt x="682" y="243"/>
                    </a:lnTo>
                    <a:lnTo>
                      <a:pt x="698" y="225"/>
                    </a:lnTo>
                    <a:lnTo>
                      <a:pt x="713" y="203"/>
                    </a:lnTo>
                    <a:lnTo>
                      <a:pt x="722" y="201"/>
                    </a:lnTo>
                    <a:lnTo>
                      <a:pt x="715" y="226"/>
                    </a:lnTo>
                    <a:lnTo>
                      <a:pt x="701" y="249"/>
                    </a:lnTo>
                    <a:lnTo>
                      <a:pt x="682" y="267"/>
                    </a:lnTo>
                    <a:lnTo>
                      <a:pt x="655" y="285"/>
                    </a:lnTo>
                    <a:lnTo>
                      <a:pt x="625" y="298"/>
                    </a:lnTo>
                    <a:lnTo>
                      <a:pt x="591" y="310"/>
                    </a:lnTo>
                    <a:lnTo>
                      <a:pt x="554" y="319"/>
                    </a:lnTo>
                    <a:lnTo>
                      <a:pt x="515" y="327"/>
                    </a:lnTo>
                    <a:lnTo>
                      <a:pt x="476" y="333"/>
                    </a:lnTo>
                    <a:lnTo>
                      <a:pt x="435" y="336"/>
                    </a:lnTo>
                    <a:lnTo>
                      <a:pt x="396" y="340"/>
                    </a:lnTo>
                    <a:lnTo>
                      <a:pt x="359" y="341"/>
                    </a:lnTo>
                    <a:lnTo>
                      <a:pt x="326" y="342"/>
                    </a:lnTo>
                    <a:lnTo>
                      <a:pt x="296" y="342"/>
                    </a:lnTo>
                    <a:lnTo>
                      <a:pt x="270" y="342"/>
                    </a:lnTo>
                    <a:lnTo>
                      <a:pt x="250" y="341"/>
                    </a:lnTo>
                    <a:lnTo>
                      <a:pt x="239" y="339"/>
                    </a:lnTo>
                    <a:lnTo>
                      <a:pt x="224" y="336"/>
                    </a:lnTo>
                    <a:lnTo>
                      <a:pt x="205" y="334"/>
                    </a:lnTo>
                    <a:lnTo>
                      <a:pt x="186" y="331"/>
                    </a:lnTo>
                    <a:lnTo>
                      <a:pt x="164" y="327"/>
                    </a:lnTo>
                    <a:lnTo>
                      <a:pt x="141" y="323"/>
                    </a:lnTo>
                    <a:lnTo>
                      <a:pt x="118" y="317"/>
                    </a:lnTo>
                    <a:lnTo>
                      <a:pt x="96" y="310"/>
                    </a:lnTo>
                    <a:lnTo>
                      <a:pt x="74" y="303"/>
                    </a:lnTo>
                    <a:lnTo>
                      <a:pt x="53" y="295"/>
                    </a:lnTo>
                    <a:lnTo>
                      <a:pt x="36" y="285"/>
                    </a:lnTo>
                    <a:lnTo>
                      <a:pt x="21" y="274"/>
                    </a:lnTo>
                    <a:lnTo>
                      <a:pt x="9" y="262"/>
                    </a:lnTo>
                    <a:lnTo>
                      <a:pt x="2" y="249"/>
                    </a:lnTo>
                    <a:lnTo>
                      <a:pt x="0" y="233"/>
                    </a:lnTo>
                    <a:lnTo>
                      <a:pt x="4" y="217"/>
                    </a:lnTo>
                    <a:lnTo>
                      <a:pt x="12" y="222"/>
                    </a:lnTo>
                    <a:lnTo>
                      <a:pt x="23" y="224"/>
                    </a:lnTo>
                    <a:lnTo>
                      <a:pt x="28" y="198"/>
                    </a:lnTo>
                    <a:lnTo>
                      <a:pt x="37" y="203"/>
                    </a:lnTo>
                    <a:lnTo>
                      <a:pt x="48" y="209"/>
                    </a:lnTo>
                    <a:lnTo>
                      <a:pt x="63" y="216"/>
                    </a:lnTo>
                    <a:lnTo>
                      <a:pt x="81" y="221"/>
                    </a:lnTo>
                    <a:lnTo>
                      <a:pt x="100" y="229"/>
                    </a:lnTo>
                    <a:lnTo>
                      <a:pt x="121" y="236"/>
                    </a:lnTo>
                    <a:lnTo>
                      <a:pt x="142" y="243"/>
                    </a:lnTo>
                    <a:lnTo>
                      <a:pt x="164" y="249"/>
                    </a:lnTo>
                    <a:lnTo>
                      <a:pt x="186" y="256"/>
                    </a:lnTo>
                    <a:lnTo>
                      <a:pt x="207" y="260"/>
                    </a:lnTo>
                    <a:lnTo>
                      <a:pt x="228" y="265"/>
                    </a:lnTo>
                    <a:lnTo>
                      <a:pt x="247" y="268"/>
                    </a:lnTo>
                    <a:lnTo>
                      <a:pt x="265" y="270"/>
                    </a:lnTo>
                    <a:lnTo>
                      <a:pt x="280" y="270"/>
                    </a:lnTo>
                    <a:lnTo>
                      <a:pt x="293" y="268"/>
                    </a:lnTo>
                    <a:lnTo>
                      <a:pt x="303" y="265"/>
                    </a:lnTo>
                    <a:lnTo>
                      <a:pt x="303" y="262"/>
                    </a:lnTo>
                    <a:lnTo>
                      <a:pt x="288" y="259"/>
                    </a:lnTo>
                    <a:lnTo>
                      <a:pt x="271" y="256"/>
                    </a:lnTo>
                    <a:lnTo>
                      <a:pt x="251" y="254"/>
                    </a:lnTo>
                    <a:lnTo>
                      <a:pt x="229" y="251"/>
                    </a:lnTo>
                    <a:lnTo>
                      <a:pt x="207" y="248"/>
                    </a:lnTo>
                    <a:lnTo>
                      <a:pt x="183" y="244"/>
                    </a:lnTo>
                    <a:lnTo>
                      <a:pt x="159" y="240"/>
                    </a:lnTo>
                    <a:lnTo>
                      <a:pt x="136" y="234"/>
                    </a:lnTo>
                    <a:lnTo>
                      <a:pt x="112" y="228"/>
                    </a:lnTo>
                    <a:lnTo>
                      <a:pt x="90" y="221"/>
                    </a:lnTo>
                    <a:lnTo>
                      <a:pt x="69" y="212"/>
                    </a:lnTo>
                    <a:lnTo>
                      <a:pt x="51" y="203"/>
                    </a:lnTo>
                    <a:lnTo>
                      <a:pt x="35" y="191"/>
                    </a:lnTo>
                    <a:lnTo>
                      <a:pt x="22" y="178"/>
                    </a:lnTo>
                    <a:lnTo>
                      <a:pt x="13" y="163"/>
                    </a:lnTo>
                    <a:lnTo>
                      <a:pt x="7" y="145"/>
                    </a:lnTo>
                    <a:lnTo>
                      <a:pt x="16" y="152"/>
                    </a:lnTo>
                    <a:lnTo>
                      <a:pt x="24" y="159"/>
                    </a:lnTo>
                    <a:lnTo>
                      <a:pt x="31" y="165"/>
                    </a:lnTo>
                    <a:lnTo>
                      <a:pt x="38" y="172"/>
                    </a:lnTo>
                    <a:lnTo>
                      <a:pt x="46" y="179"/>
                    </a:lnTo>
                    <a:lnTo>
                      <a:pt x="54" y="186"/>
                    </a:lnTo>
                    <a:lnTo>
                      <a:pt x="63" y="191"/>
                    </a:lnTo>
                    <a:lnTo>
                      <a:pt x="75" y="197"/>
                    </a:lnTo>
                    <a:lnTo>
                      <a:pt x="106" y="207"/>
                    </a:lnTo>
                    <a:lnTo>
                      <a:pt x="138" y="218"/>
                    </a:lnTo>
                    <a:lnTo>
                      <a:pt x="172" y="226"/>
                    </a:lnTo>
                    <a:lnTo>
                      <a:pt x="205" y="233"/>
                    </a:lnTo>
                    <a:lnTo>
                      <a:pt x="240" y="237"/>
                    </a:lnTo>
                    <a:lnTo>
                      <a:pt x="275" y="242"/>
                    </a:lnTo>
                    <a:lnTo>
                      <a:pt x="310" y="244"/>
                    </a:lnTo>
                    <a:lnTo>
                      <a:pt x="346" y="247"/>
                    </a:lnTo>
                    <a:lnTo>
                      <a:pt x="381" y="247"/>
                    </a:lnTo>
                    <a:lnTo>
                      <a:pt x="417" y="245"/>
                    </a:lnTo>
                    <a:lnTo>
                      <a:pt x="453" y="242"/>
                    </a:lnTo>
                    <a:lnTo>
                      <a:pt x="487" y="239"/>
                    </a:lnTo>
                    <a:lnTo>
                      <a:pt x="522" y="233"/>
                    </a:lnTo>
                    <a:lnTo>
                      <a:pt x="555" y="226"/>
                    </a:lnTo>
                    <a:lnTo>
                      <a:pt x="589" y="218"/>
                    </a:lnTo>
                    <a:lnTo>
                      <a:pt x="620" y="207"/>
                    </a:lnTo>
                    <a:lnTo>
                      <a:pt x="630" y="204"/>
                    </a:lnTo>
                    <a:lnTo>
                      <a:pt x="642" y="198"/>
                    </a:lnTo>
                    <a:lnTo>
                      <a:pt x="653" y="190"/>
                    </a:lnTo>
                    <a:lnTo>
                      <a:pt x="666" y="182"/>
                    </a:lnTo>
                    <a:lnTo>
                      <a:pt x="677" y="174"/>
                    </a:lnTo>
                    <a:lnTo>
                      <a:pt x="688" y="167"/>
                    </a:lnTo>
                    <a:lnTo>
                      <a:pt x="696" y="163"/>
                    </a:lnTo>
                    <a:lnTo>
                      <a:pt x="701" y="160"/>
                    </a:lnTo>
                    <a:lnTo>
                      <a:pt x="713" y="136"/>
                    </a:lnTo>
                    <a:lnTo>
                      <a:pt x="712" y="115"/>
                    </a:lnTo>
                    <a:lnTo>
                      <a:pt x="700" y="96"/>
                    </a:lnTo>
                    <a:lnTo>
                      <a:pt x="681" y="80"/>
                    </a:lnTo>
                    <a:lnTo>
                      <a:pt x="657" y="66"/>
                    </a:lnTo>
                    <a:lnTo>
                      <a:pt x="631" y="54"/>
                    </a:lnTo>
                    <a:lnTo>
                      <a:pt x="607" y="45"/>
                    </a:lnTo>
                    <a:lnTo>
                      <a:pt x="589" y="38"/>
                    </a:lnTo>
                    <a:lnTo>
                      <a:pt x="567" y="35"/>
                    </a:lnTo>
                    <a:lnTo>
                      <a:pt x="539" y="30"/>
                    </a:lnTo>
                    <a:lnTo>
                      <a:pt x="506" y="27"/>
                    </a:lnTo>
                    <a:lnTo>
                      <a:pt x="469" y="22"/>
                    </a:lnTo>
                    <a:lnTo>
                      <a:pt x="427" y="20"/>
                    </a:lnTo>
                    <a:lnTo>
                      <a:pt x="384" y="17"/>
                    </a:lnTo>
                    <a:lnTo>
                      <a:pt x="339" y="17"/>
                    </a:lnTo>
                    <a:lnTo>
                      <a:pt x="293" y="19"/>
                    </a:lnTo>
                    <a:lnTo>
                      <a:pt x="247" y="22"/>
                    </a:lnTo>
                    <a:lnTo>
                      <a:pt x="202" y="28"/>
                    </a:lnTo>
                    <a:lnTo>
                      <a:pt x="159" y="36"/>
                    </a:lnTo>
                    <a:lnTo>
                      <a:pt x="119" y="47"/>
                    </a:lnTo>
                    <a:lnTo>
                      <a:pt x="82" y="61"/>
                    </a:lnTo>
                    <a:lnTo>
                      <a:pt x="50" y="80"/>
                    </a:lnTo>
                    <a:lnTo>
                      <a:pt x="23" y="102"/>
                    </a:lnTo>
                    <a:lnTo>
                      <a:pt x="4" y="128"/>
                    </a:lnTo>
                    <a:lnTo>
                      <a:pt x="4" y="113"/>
                    </a:lnTo>
                    <a:lnTo>
                      <a:pt x="8" y="99"/>
                    </a:lnTo>
                    <a:lnTo>
                      <a:pt x="17" y="85"/>
                    </a:lnTo>
                    <a:lnTo>
                      <a:pt x="29" y="74"/>
                    </a:lnTo>
                    <a:lnTo>
                      <a:pt x="44" y="64"/>
                    </a:lnTo>
                    <a:lnTo>
                      <a:pt x="62" y="53"/>
                    </a:lnTo>
                    <a:lnTo>
                      <a:pt x="82" y="45"/>
                    </a:lnTo>
                    <a:lnTo>
                      <a:pt x="103" y="37"/>
                    </a:lnTo>
                    <a:lnTo>
                      <a:pt x="125" y="30"/>
                    </a:lnTo>
                    <a:lnTo>
                      <a:pt x="146" y="24"/>
                    </a:lnTo>
                    <a:lnTo>
                      <a:pt x="168" y="19"/>
                    </a:lnTo>
                    <a:lnTo>
                      <a:pt x="189" y="15"/>
                    </a:lnTo>
                    <a:lnTo>
                      <a:pt x="207" y="12"/>
                    </a:lnTo>
                    <a:lnTo>
                      <a:pt x="225" y="8"/>
                    </a:lnTo>
                    <a:lnTo>
                      <a:pt x="240" y="7"/>
                    </a:lnTo>
                    <a:lnTo>
                      <a:pt x="251" y="6"/>
                    </a:lnTo>
                    <a:lnTo>
                      <a:pt x="255" y="9"/>
                    </a:lnTo>
                    <a:lnTo>
                      <a:pt x="273" y="7"/>
                    </a:lnTo>
                    <a:lnTo>
                      <a:pt x="290" y="5"/>
                    </a:lnTo>
                    <a:lnTo>
                      <a:pt x="308" y="4"/>
                    </a:lnTo>
                    <a:lnTo>
                      <a:pt x="325" y="2"/>
                    </a:lnTo>
                    <a:lnTo>
                      <a:pt x="341" y="1"/>
                    </a:lnTo>
                    <a:lnTo>
                      <a:pt x="358" y="0"/>
                    </a:lnTo>
                    <a:lnTo>
                      <a:pt x="376" y="0"/>
                    </a:lnTo>
                    <a:lnTo>
                      <a:pt x="394" y="0"/>
                    </a:lnTo>
                    <a:close/>
                  </a:path>
                </a:pathLst>
              </a:custGeom>
              <a:solidFill>
                <a:srgbClr val="9EA3A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14" name="Freeform 12"/>
              <p:cNvSpPr>
                <a:spLocks/>
              </p:cNvSpPr>
              <p:nvPr/>
            </p:nvSpPr>
            <p:spPr bwMode="auto">
              <a:xfrm>
                <a:off x="4534" y="2819"/>
                <a:ext cx="343" cy="107"/>
              </a:xfrm>
              <a:custGeom>
                <a:avLst/>
                <a:gdLst>
                  <a:gd name="T0" fmla="*/ 51 w 688"/>
                  <a:gd name="T1" fmla="*/ 1 h 214"/>
                  <a:gd name="T2" fmla="*/ 55 w 688"/>
                  <a:gd name="T3" fmla="*/ 1 h 214"/>
                  <a:gd name="T4" fmla="*/ 60 w 688"/>
                  <a:gd name="T5" fmla="*/ 2 h 214"/>
                  <a:gd name="T6" fmla="*/ 65 w 688"/>
                  <a:gd name="T7" fmla="*/ 2 h 214"/>
                  <a:gd name="T8" fmla="*/ 69 w 688"/>
                  <a:gd name="T9" fmla="*/ 3 h 214"/>
                  <a:gd name="T10" fmla="*/ 74 w 688"/>
                  <a:gd name="T11" fmla="*/ 4 h 214"/>
                  <a:gd name="T12" fmla="*/ 79 w 688"/>
                  <a:gd name="T13" fmla="*/ 7 h 214"/>
                  <a:gd name="T14" fmla="*/ 83 w 688"/>
                  <a:gd name="T15" fmla="*/ 10 h 214"/>
                  <a:gd name="T16" fmla="*/ 85 w 688"/>
                  <a:gd name="T17" fmla="*/ 14 h 214"/>
                  <a:gd name="T18" fmla="*/ 84 w 688"/>
                  <a:gd name="T19" fmla="*/ 17 h 214"/>
                  <a:gd name="T20" fmla="*/ 81 w 688"/>
                  <a:gd name="T21" fmla="*/ 19 h 214"/>
                  <a:gd name="T22" fmla="*/ 78 w 688"/>
                  <a:gd name="T23" fmla="*/ 21 h 214"/>
                  <a:gd name="T24" fmla="*/ 76 w 688"/>
                  <a:gd name="T25" fmla="*/ 22 h 214"/>
                  <a:gd name="T26" fmla="*/ 71 w 688"/>
                  <a:gd name="T27" fmla="*/ 23 h 214"/>
                  <a:gd name="T28" fmla="*/ 63 w 688"/>
                  <a:gd name="T29" fmla="*/ 25 h 214"/>
                  <a:gd name="T30" fmla="*/ 54 w 688"/>
                  <a:gd name="T31" fmla="*/ 26 h 214"/>
                  <a:gd name="T32" fmla="*/ 46 w 688"/>
                  <a:gd name="T33" fmla="*/ 27 h 214"/>
                  <a:gd name="T34" fmla="*/ 37 w 688"/>
                  <a:gd name="T35" fmla="*/ 27 h 214"/>
                  <a:gd name="T36" fmla="*/ 29 w 688"/>
                  <a:gd name="T37" fmla="*/ 27 h 214"/>
                  <a:gd name="T38" fmla="*/ 20 w 688"/>
                  <a:gd name="T39" fmla="*/ 25 h 214"/>
                  <a:gd name="T40" fmla="*/ 12 w 688"/>
                  <a:gd name="T41" fmla="*/ 22 h 214"/>
                  <a:gd name="T42" fmla="*/ 3 w 688"/>
                  <a:gd name="T43" fmla="*/ 18 h 214"/>
                  <a:gd name="T44" fmla="*/ 1 w 688"/>
                  <a:gd name="T45" fmla="*/ 17 h 214"/>
                  <a:gd name="T46" fmla="*/ 0 w 688"/>
                  <a:gd name="T47" fmla="*/ 15 h 214"/>
                  <a:gd name="T48" fmla="*/ 1 w 688"/>
                  <a:gd name="T49" fmla="*/ 12 h 214"/>
                  <a:gd name="T50" fmla="*/ 6 w 688"/>
                  <a:gd name="T51" fmla="*/ 8 h 214"/>
                  <a:gd name="T52" fmla="*/ 9 w 688"/>
                  <a:gd name="T53" fmla="*/ 6 h 214"/>
                  <a:gd name="T54" fmla="*/ 13 w 688"/>
                  <a:gd name="T55" fmla="*/ 5 h 214"/>
                  <a:gd name="T56" fmla="*/ 16 w 688"/>
                  <a:gd name="T57" fmla="*/ 4 h 214"/>
                  <a:gd name="T58" fmla="*/ 20 w 688"/>
                  <a:gd name="T59" fmla="*/ 3 h 214"/>
                  <a:gd name="T60" fmla="*/ 23 w 688"/>
                  <a:gd name="T61" fmla="*/ 2 h 214"/>
                  <a:gd name="T62" fmla="*/ 27 w 688"/>
                  <a:gd name="T63" fmla="*/ 2 h 214"/>
                  <a:gd name="T64" fmla="*/ 30 w 688"/>
                  <a:gd name="T65" fmla="*/ 1 h 214"/>
                  <a:gd name="T66" fmla="*/ 34 w 688"/>
                  <a:gd name="T67" fmla="*/ 1 h 214"/>
                  <a:gd name="T68" fmla="*/ 44 w 688"/>
                  <a:gd name="T69" fmla="*/ 1 h 214"/>
                  <a:gd name="T70" fmla="*/ 48 w 688"/>
                  <a:gd name="T71" fmla="*/ 1 h 21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88" h="214">
                    <a:moveTo>
                      <a:pt x="391" y="2"/>
                    </a:moveTo>
                    <a:lnTo>
                      <a:pt x="409" y="4"/>
                    </a:lnTo>
                    <a:lnTo>
                      <a:pt x="428" y="5"/>
                    </a:lnTo>
                    <a:lnTo>
                      <a:pt x="446" y="6"/>
                    </a:lnTo>
                    <a:lnTo>
                      <a:pt x="464" y="7"/>
                    </a:lnTo>
                    <a:lnTo>
                      <a:pt x="484" y="9"/>
                    </a:lnTo>
                    <a:lnTo>
                      <a:pt x="502" y="11"/>
                    </a:lnTo>
                    <a:lnTo>
                      <a:pt x="522" y="13"/>
                    </a:lnTo>
                    <a:lnTo>
                      <a:pt x="542" y="16"/>
                    </a:lnTo>
                    <a:lnTo>
                      <a:pt x="560" y="21"/>
                    </a:lnTo>
                    <a:lnTo>
                      <a:pt x="578" y="27"/>
                    </a:lnTo>
                    <a:lnTo>
                      <a:pt x="597" y="32"/>
                    </a:lnTo>
                    <a:lnTo>
                      <a:pt x="615" y="42"/>
                    </a:lnTo>
                    <a:lnTo>
                      <a:pt x="634" y="51"/>
                    </a:lnTo>
                    <a:lnTo>
                      <a:pt x="651" y="64"/>
                    </a:lnTo>
                    <a:lnTo>
                      <a:pt x="668" y="77"/>
                    </a:lnTo>
                    <a:lnTo>
                      <a:pt x="684" y="93"/>
                    </a:lnTo>
                    <a:lnTo>
                      <a:pt x="688" y="108"/>
                    </a:lnTo>
                    <a:lnTo>
                      <a:pt x="682" y="120"/>
                    </a:lnTo>
                    <a:lnTo>
                      <a:pt x="674" y="130"/>
                    </a:lnTo>
                    <a:lnTo>
                      <a:pt x="665" y="140"/>
                    </a:lnTo>
                    <a:lnTo>
                      <a:pt x="654" y="148"/>
                    </a:lnTo>
                    <a:lnTo>
                      <a:pt x="643" y="156"/>
                    </a:lnTo>
                    <a:lnTo>
                      <a:pt x="632" y="161"/>
                    </a:lnTo>
                    <a:lnTo>
                      <a:pt x="622" y="166"/>
                    </a:lnTo>
                    <a:lnTo>
                      <a:pt x="612" y="171"/>
                    </a:lnTo>
                    <a:lnTo>
                      <a:pt x="601" y="174"/>
                    </a:lnTo>
                    <a:lnTo>
                      <a:pt x="576" y="183"/>
                    </a:lnTo>
                    <a:lnTo>
                      <a:pt x="542" y="190"/>
                    </a:lnTo>
                    <a:lnTo>
                      <a:pt x="507" y="197"/>
                    </a:lnTo>
                    <a:lnTo>
                      <a:pt x="474" y="203"/>
                    </a:lnTo>
                    <a:lnTo>
                      <a:pt x="439" y="207"/>
                    </a:lnTo>
                    <a:lnTo>
                      <a:pt x="404" y="211"/>
                    </a:lnTo>
                    <a:lnTo>
                      <a:pt x="370" y="213"/>
                    </a:lnTo>
                    <a:lnTo>
                      <a:pt x="337" y="214"/>
                    </a:lnTo>
                    <a:lnTo>
                      <a:pt x="302" y="213"/>
                    </a:lnTo>
                    <a:lnTo>
                      <a:pt x="267" y="212"/>
                    </a:lnTo>
                    <a:lnTo>
                      <a:pt x="234" y="209"/>
                    </a:lnTo>
                    <a:lnTo>
                      <a:pt x="199" y="203"/>
                    </a:lnTo>
                    <a:lnTo>
                      <a:pt x="166" y="195"/>
                    </a:lnTo>
                    <a:lnTo>
                      <a:pt x="132" y="186"/>
                    </a:lnTo>
                    <a:lnTo>
                      <a:pt x="97" y="174"/>
                    </a:lnTo>
                    <a:lnTo>
                      <a:pt x="64" y="159"/>
                    </a:lnTo>
                    <a:lnTo>
                      <a:pt x="29" y="143"/>
                    </a:lnTo>
                    <a:lnTo>
                      <a:pt x="20" y="136"/>
                    </a:lnTo>
                    <a:lnTo>
                      <a:pt x="13" y="129"/>
                    </a:lnTo>
                    <a:lnTo>
                      <a:pt x="8" y="122"/>
                    </a:lnTo>
                    <a:lnTo>
                      <a:pt x="4" y="115"/>
                    </a:lnTo>
                    <a:lnTo>
                      <a:pt x="0" y="111"/>
                    </a:lnTo>
                    <a:lnTo>
                      <a:pt x="8" y="89"/>
                    </a:lnTo>
                    <a:lnTo>
                      <a:pt x="34" y="68"/>
                    </a:lnTo>
                    <a:lnTo>
                      <a:pt x="49" y="60"/>
                    </a:lnTo>
                    <a:lnTo>
                      <a:pt x="62" y="53"/>
                    </a:lnTo>
                    <a:lnTo>
                      <a:pt x="76" y="47"/>
                    </a:lnTo>
                    <a:lnTo>
                      <a:pt x="91" y="42"/>
                    </a:lnTo>
                    <a:lnTo>
                      <a:pt x="105" y="36"/>
                    </a:lnTo>
                    <a:lnTo>
                      <a:pt x="119" y="32"/>
                    </a:lnTo>
                    <a:lnTo>
                      <a:pt x="134" y="28"/>
                    </a:lnTo>
                    <a:lnTo>
                      <a:pt x="148" y="24"/>
                    </a:lnTo>
                    <a:lnTo>
                      <a:pt x="161" y="21"/>
                    </a:lnTo>
                    <a:lnTo>
                      <a:pt x="176" y="19"/>
                    </a:lnTo>
                    <a:lnTo>
                      <a:pt x="190" y="16"/>
                    </a:lnTo>
                    <a:lnTo>
                      <a:pt x="204" y="14"/>
                    </a:lnTo>
                    <a:lnTo>
                      <a:pt x="219" y="12"/>
                    </a:lnTo>
                    <a:lnTo>
                      <a:pt x="233" y="9"/>
                    </a:lnTo>
                    <a:lnTo>
                      <a:pt x="247" y="8"/>
                    </a:lnTo>
                    <a:lnTo>
                      <a:pt x="262" y="6"/>
                    </a:lnTo>
                    <a:lnTo>
                      <a:pt x="272" y="6"/>
                    </a:lnTo>
                    <a:lnTo>
                      <a:pt x="342" y="2"/>
                    </a:lnTo>
                    <a:lnTo>
                      <a:pt x="356" y="2"/>
                    </a:lnTo>
                    <a:lnTo>
                      <a:pt x="375" y="0"/>
                    </a:lnTo>
                    <a:lnTo>
                      <a:pt x="391" y="2"/>
                    </a:lnTo>
                    <a:close/>
                  </a:path>
                </a:pathLst>
              </a:custGeom>
              <a:solidFill>
                <a:srgbClr val="9EA3A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15" name="Freeform 13"/>
              <p:cNvSpPr>
                <a:spLocks/>
              </p:cNvSpPr>
              <p:nvPr/>
            </p:nvSpPr>
            <p:spPr bwMode="auto">
              <a:xfrm>
                <a:off x="4745" y="2842"/>
                <a:ext cx="102" cy="46"/>
              </a:xfrm>
              <a:custGeom>
                <a:avLst/>
                <a:gdLst>
                  <a:gd name="T0" fmla="*/ 17 w 204"/>
                  <a:gd name="T1" fmla="*/ 1 h 92"/>
                  <a:gd name="T2" fmla="*/ 21 w 204"/>
                  <a:gd name="T3" fmla="*/ 1 h 92"/>
                  <a:gd name="T4" fmla="*/ 25 w 204"/>
                  <a:gd name="T5" fmla="*/ 4 h 92"/>
                  <a:gd name="T6" fmla="*/ 26 w 204"/>
                  <a:gd name="T7" fmla="*/ 4 h 92"/>
                  <a:gd name="T8" fmla="*/ 26 w 204"/>
                  <a:gd name="T9" fmla="*/ 5 h 92"/>
                  <a:gd name="T10" fmla="*/ 26 w 204"/>
                  <a:gd name="T11" fmla="*/ 5 h 92"/>
                  <a:gd name="T12" fmla="*/ 25 w 204"/>
                  <a:gd name="T13" fmla="*/ 7 h 92"/>
                  <a:gd name="T14" fmla="*/ 25 w 204"/>
                  <a:gd name="T15" fmla="*/ 8 h 92"/>
                  <a:gd name="T16" fmla="*/ 24 w 204"/>
                  <a:gd name="T17" fmla="*/ 10 h 92"/>
                  <a:gd name="T18" fmla="*/ 22 w 204"/>
                  <a:gd name="T19" fmla="*/ 11 h 92"/>
                  <a:gd name="T20" fmla="*/ 14 w 204"/>
                  <a:gd name="T21" fmla="*/ 12 h 92"/>
                  <a:gd name="T22" fmla="*/ 12 w 204"/>
                  <a:gd name="T23" fmla="*/ 12 h 92"/>
                  <a:gd name="T24" fmla="*/ 11 w 204"/>
                  <a:gd name="T25" fmla="*/ 12 h 92"/>
                  <a:gd name="T26" fmla="*/ 9 w 204"/>
                  <a:gd name="T27" fmla="*/ 12 h 92"/>
                  <a:gd name="T28" fmla="*/ 7 w 204"/>
                  <a:gd name="T29" fmla="*/ 11 h 92"/>
                  <a:gd name="T30" fmla="*/ 6 w 204"/>
                  <a:gd name="T31" fmla="*/ 11 h 92"/>
                  <a:gd name="T32" fmla="*/ 4 w 204"/>
                  <a:gd name="T33" fmla="*/ 10 h 92"/>
                  <a:gd name="T34" fmla="*/ 2 w 204"/>
                  <a:gd name="T35" fmla="*/ 9 h 92"/>
                  <a:gd name="T36" fmla="*/ 0 w 204"/>
                  <a:gd name="T37" fmla="*/ 8 h 92"/>
                  <a:gd name="T38" fmla="*/ 1 w 204"/>
                  <a:gd name="T39" fmla="*/ 7 h 92"/>
                  <a:gd name="T40" fmla="*/ 1 w 204"/>
                  <a:gd name="T41" fmla="*/ 6 h 92"/>
                  <a:gd name="T42" fmla="*/ 1 w 204"/>
                  <a:gd name="T43" fmla="*/ 5 h 92"/>
                  <a:gd name="T44" fmla="*/ 2 w 204"/>
                  <a:gd name="T45" fmla="*/ 3 h 92"/>
                  <a:gd name="T46" fmla="*/ 3 w 204"/>
                  <a:gd name="T47" fmla="*/ 2 h 92"/>
                  <a:gd name="T48" fmla="*/ 4 w 204"/>
                  <a:gd name="T49" fmla="*/ 2 h 92"/>
                  <a:gd name="T50" fmla="*/ 6 w 204"/>
                  <a:gd name="T51" fmla="*/ 1 h 92"/>
                  <a:gd name="T52" fmla="*/ 8 w 204"/>
                  <a:gd name="T53" fmla="*/ 1 h 92"/>
                  <a:gd name="T54" fmla="*/ 10 w 204"/>
                  <a:gd name="T55" fmla="*/ 1 h 92"/>
                  <a:gd name="T56" fmla="*/ 11 w 204"/>
                  <a:gd name="T57" fmla="*/ 0 h 92"/>
                  <a:gd name="T58" fmla="*/ 13 w 204"/>
                  <a:gd name="T59" fmla="*/ 1 h 92"/>
                  <a:gd name="T60" fmla="*/ 15 w 204"/>
                  <a:gd name="T61" fmla="*/ 1 h 92"/>
                  <a:gd name="T62" fmla="*/ 16 w 204"/>
                  <a:gd name="T63" fmla="*/ 1 h 92"/>
                  <a:gd name="T64" fmla="*/ 17 w 204"/>
                  <a:gd name="T65" fmla="*/ 1 h 9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204" h="92">
                    <a:moveTo>
                      <a:pt x="131" y="3"/>
                    </a:moveTo>
                    <a:lnTo>
                      <a:pt x="165" y="8"/>
                    </a:lnTo>
                    <a:lnTo>
                      <a:pt x="200" y="26"/>
                    </a:lnTo>
                    <a:lnTo>
                      <a:pt x="201" y="29"/>
                    </a:lnTo>
                    <a:lnTo>
                      <a:pt x="204" y="33"/>
                    </a:lnTo>
                    <a:lnTo>
                      <a:pt x="204" y="39"/>
                    </a:lnTo>
                    <a:lnTo>
                      <a:pt x="198" y="49"/>
                    </a:lnTo>
                    <a:lnTo>
                      <a:pt x="200" y="59"/>
                    </a:lnTo>
                    <a:lnTo>
                      <a:pt x="189" y="74"/>
                    </a:lnTo>
                    <a:lnTo>
                      <a:pt x="175" y="81"/>
                    </a:lnTo>
                    <a:lnTo>
                      <a:pt x="109" y="92"/>
                    </a:lnTo>
                    <a:lnTo>
                      <a:pt x="95" y="91"/>
                    </a:lnTo>
                    <a:lnTo>
                      <a:pt x="82" y="90"/>
                    </a:lnTo>
                    <a:lnTo>
                      <a:pt x="69" y="89"/>
                    </a:lnTo>
                    <a:lnTo>
                      <a:pt x="55" y="87"/>
                    </a:lnTo>
                    <a:lnTo>
                      <a:pt x="41" y="83"/>
                    </a:lnTo>
                    <a:lnTo>
                      <a:pt x="28" y="77"/>
                    </a:lnTo>
                    <a:lnTo>
                      <a:pt x="14" y="69"/>
                    </a:lnTo>
                    <a:lnTo>
                      <a:pt x="0" y="59"/>
                    </a:lnTo>
                    <a:lnTo>
                      <a:pt x="2" y="49"/>
                    </a:lnTo>
                    <a:lnTo>
                      <a:pt x="7" y="47"/>
                    </a:lnTo>
                    <a:lnTo>
                      <a:pt x="3" y="37"/>
                    </a:lnTo>
                    <a:lnTo>
                      <a:pt x="13" y="21"/>
                    </a:lnTo>
                    <a:lnTo>
                      <a:pt x="18" y="15"/>
                    </a:lnTo>
                    <a:lnTo>
                      <a:pt x="32" y="9"/>
                    </a:lnTo>
                    <a:lnTo>
                      <a:pt x="46" y="5"/>
                    </a:lnTo>
                    <a:lnTo>
                      <a:pt x="60" y="3"/>
                    </a:lnTo>
                    <a:lnTo>
                      <a:pt x="74" y="1"/>
                    </a:lnTo>
                    <a:lnTo>
                      <a:pt x="86" y="0"/>
                    </a:lnTo>
                    <a:lnTo>
                      <a:pt x="100" y="1"/>
                    </a:lnTo>
                    <a:lnTo>
                      <a:pt x="114" y="1"/>
                    </a:lnTo>
                    <a:lnTo>
                      <a:pt x="128" y="3"/>
                    </a:lnTo>
                    <a:lnTo>
                      <a:pt x="131" y="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16" name="Freeform 14"/>
              <p:cNvSpPr>
                <a:spLocks/>
              </p:cNvSpPr>
              <p:nvPr/>
            </p:nvSpPr>
            <p:spPr bwMode="auto">
              <a:xfrm>
                <a:off x="4752" y="2846"/>
                <a:ext cx="89" cy="35"/>
              </a:xfrm>
              <a:custGeom>
                <a:avLst/>
                <a:gdLst>
                  <a:gd name="T0" fmla="*/ 13 w 176"/>
                  <a:gd name="T1" fmla="*/ 0 h 72"/>
                  <a:gd name="T2" fmla="*/ 14 w 176"/>
                  <a:gd name="T3" fmla="*/ 0 h 72"/>
                  <a:gd name="T4" fmla="*/ 15 w 176"/>
                  <a:gd name="T5" fmla="*/ 0 h 72"/>
                  <a:gd name="T6" fmla="*/ 17 w 176"/>
                  <a:gd name="T7" fmla="*/ 0 h 72"/>
                  <a:gd name="T8" fmla="*/ 18 w 176"/>
                  <a:gd name="T9" fmla="*/ 1 h 72"/>
                  <a:gd name="T10" fmla="*/ 20 w 176"/>
                  <a:gd name="T11" fmla="*/ 1 h 72"/>
                  <a:gd name="T12" fmla="*/ 21 w 176"/>
                  <a:gd name="T13" fmla="*/ 2 h 72"/>
                  <a:gd name="T14" fmla="*/ 22 w 176"/>
                  <a:gd name="T15" fmla="*/ 2 h 72"/>
                  <a:gd name="T16" fmla="*/ 23 w 176"/>
                  <a:gd name="T17" fmla="*/ 3 h 72"/>
                  <a:gd name="T18" fmla="*/ 21 w 176"/>
                  <a:gd name="T19" fmla="*/ 4 h 72"/>
                  <a:gd name="T20" fmla="*/ 20 w 176"/>
                  <a:gd name="T21" fmla="*/ 5 h 72"/>
                  <a:gd name="T22" fmla="*/ 19 w 176"/>
                  <a:gd name="T23" fmla="*/ 6 h 72"/>
                  <a:gd name="T24" fmla="*/ 17 w 176"/>
                  <a:gd name="T25" fmla="*/ 6 h 72"/>
                  <a:gd name="T26" fmla="*/ 15 w 176"/>
                  <a:gd name="T27" fmla="*/ 6 h 72"/>
                  <a:gd name="T28" fmla="*/ 14 w 176"/>
                  <a:gd name="T29" fmla="*/ 6 h 72"/>
                  <a:gd name="T30" fmla="*/ 12 w 176"/>
                  <a:gd name="T31" fmla="*/ 6 h 72"/>
                  <a:gd name="T32" fmla="*/ 11 w 176"/>
                  <a:gd name="T33" fmla="*/ 7 h 72"/>
                  <a:gd name="T34" fmla="*/ 11 w 176"/>
                  <a:gd name="T35" fmla="*/ 7 h 72"/>
                  <a:gd name="T36" fmla="*/ 21 w 176"/>
                  <a:gd name="T37" fmla="*/ 6 h 72"/>
                  <a:gd name="T38" fmla="*/ 19 w 176"/>
                  <a:gd name="T39" fmla="*/ 7 h 72"/>
                  <a:gd name="T40" fmla="*/ 17 w 176"/>
                  <a:gd name="T41" fmla="*/ 8 h 72"/>
                  <a:gd name="T42" fmla="*/ 14 w 176"/>
                  <a:gd name="T43" fmla="*/ 8 h 72"/>
                  <a:gd name="T44" fmla="*/ 11 w 176"/>
                  <a:gd name="T45" fmla="*/ 8 h 72"/>
                  <a:gd name="T46" fmla="*/ 9 w 176"/>
                  <a:gd name="T47" fmla="*/ 8 h 72"/>
                  <a:gd name="T48" fmla="*/ 6 w 176"/>
                  <a:gd name="T49" fmla="*/ 8 h 72"/>
                  <a:gd name="T50" fmla="*/ 3 w 176"/>
                  <a:gd name="T51" fmla="*/ 7 h 72"/>
                  <a:gd name="T52" fmla="*/ 1 w 176"/>
                  <a:gd name="T53" fmla="*/ 6 h 72"/>
                  <a:gd name="T54" fmla="*/ 6 w 176"/>
                  <a:gd name="T55" fmla="*/ 7 h 72"/>
                  <a:gd name="T56" fmla="*/ 6 w 176"/>
                  <a:gd name="T57" fmla="*/ 6 h 72"/>
                  <a:gd name="T58" fmla="*/ 6 w 176"/>
                  <a:gd name="T59" fmla="*/ 6 h 72"/>
                  <a:gd name="T60" fmla="*/ 6 w 176"/>
                  <a:gd name="T61" fmla="*/ 6 h 72"/>
                  <a:gd name="T62" fmla="*/ 5 w 176"/>
                  <a:gd name="T63" fmla="*/ 5 h 72"/>
                  <a:gd name="T64" fmla="*/ 4 w 176"/>
                  <a:gd name="T65" fmla="*/ 5 h 72"/>
                  <a:gd name="T66" fmla="*/ 3 w 176"/>
                  <a:gd name="T67" fmla="*/ 4 h 72"/>
                  <a:gd name="T68" fmla="*/ 2 w 176"/>
                  <a:gd name="T69" fmla="*/ 4 h 72"/>
                  <a:gd name="T70" fmla="*/ 1 w 176"/>
                  <a:gd name="T71" fmla="*/ 4 h 72"/>
                  <a:gd name="T72" fmla="*/ 1 w 176"/>
                  <a:gd name="T73" fmla="*/ 3 h 72"/>
                  <a:gd name="T74" fmla="*/ 0 w 176"/>
                  <a:gd name="T75" fmla="*/ 3 h 72"/>
                  <a:gd name="T76" fmla="*/ 1 w 176"/>
                  <a:gd name="T77" fmla="*/ 2 h 72"/>
                  <a:gd name="T78" fmla="*/ 3 w 176"/>
                  <a:gd name="T79" fmla="*/ 1 h 72"/>
                  <a:gd name="T80" fmla="*/ 4 w 176"/>
                  <a:gd name="T81" fmla="*/ 1 h 72"/>
                  <a:gd name="T82" fmla="*/ 6 w 176"/>
                  <a:gd name="T83" fmla="*/ 0 h 72"/>
                  <a:gd name="T84" fmla="*/ 8 w 176"/>
                  <a:gd name="T85" fmla="*/ 0 h 72"/>
                  <a:gd name="T86" fmla="*/ 10 w 176"/>
                  <a:gd name="T87" fmla="*/ 0 h 72"/>
                  <a:gd name="T88" fmla="*/ 12 w 176"/>
                  <a:gd name="T89" fmla="*/ 0 h 72"/>
                  <a:gd name="T90" fmla="*/ 13 w 176"/>
                  <a:gd name="T91" fmla="*/ 0 h 72"/>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176" h="72">
                    <a:moveTo>
                      <a:pt x="99" y="4"/>
                    </a:moveTo>
                    <a:lnTo>
                      <a:pt x="108" y="4"/>
                    </a:lnTo>
                    <a:lnTo>
                      <a:pt x="118" y="5"/>
                    </a:lnTo>
                    <a:lnTo>
                      <a:pt x="130" y="6"/>
                    </a:lnTo>
                    <a:lnTo>
                      <a:pt x="142" y="8"/>
                    </a:lnTo>
                    <a:lnTo>
                      <a:pt x="153" y="12"/>
                    </a:lnTo>
                    <a:lnTo>
                      <a:pt x="162" y="16"/>
                    </a:lnTo>
                    <a:lnTo>
                      <a:pt x="170" y="22"/>
                    </a:lnTo>
                    <a:lnTo>
                      <a:pt x="176" y="29"/>
                    </a:lnTo>
                    <a:lnTo>
                      <a:pt x="167" y="39"/>
                    </a:lnTo>
                    <a:lnTo>
                      <a:pt x="156" y="46"/>
                    </a:lnTo>
                    <a:lnTo>
                      <a:pt x="145" y="49"/>
                    </a:lnTo>
                    <a:lnTo>
                      <a:pt x="132" y="50"/>
                    </a:lnTo>
                    <a:lnTo>
                      <a:pt x="118" y="51"/>
                    </a:lnTo>
                    <a:lnTo>
                      <a:pt x="106" y="51"/>
                    </a:lnTo>
                    <a:lnTo>
                      <a:pt x="94" y="53"/>
                    </a:lnTo>
                    <a:lnTo>
                      <a:pt x="84" y="58"/>
                    </a:lnTo>
                    <a:lnTo>
                      <a:pt x="87" y="63"/>
                    </a:lnTo>
                    <a:lnTo>
                      <a:pt x="167" y="54"/>
                    </a:lnTo>
                    <a:lnTo>
                      <a:pt x="150" y="64"/>
                    </a:lnTo>
                    <a:lnTo>
                      <a:pt x="130" y="69"/>
                    </a:lnTo>
                    <a:lnTo>
                      <a:pt x="109" y="72"/>
                    </a:lnTo>
                    <a:lnTo>
                      <a:pt x="87" y="72"/>
                    </a:lnTo>
                    <a:lnTo>
                      <a:pt x="66" y="71"/>
                    </a:lnTo>
                    <a:lnTo>
                      <a:pt x="44" y="66"/>
                    </a:lnTo>
                    <a:lnTo>
                      <a:pt x="24" y="61"/>
                    </a:lnTo>
                    <a:lnTo>
                      <a:pt x="7" y="54"/>
                    </a:lnTo>
                    <a:lnTo>
                      <a:pt x="42" y="60"/>
                    </a:lnTo>
                    <a:lnTo>
                      <a:pt x="48" y="54"/>
                    </a:lnTo>
                    <a:lnTo>
                      <a:pt x="48" y="51"/>
                    </a:lnTo>
                    <a:lnTo>
                      <a:pt x="42" y="49"/>
                    </a:lnTo>
                    <a:lnTo>
                      <a:pt x="37" y="45"/>
                    </a:lnTo>
                    <a:lnTo>
                      <a:pt x="29" y="43"/>
                    </a:lnTo>
                    <a:lnTo>
                      <a:pt x="22" y="39"/>
                    </a:lnTo>
                    <a:lnTo>
                      <a:pt x="15" y="37"/>
                    </a:lnTo>
                    <a:lnTo>
                      <a:pt x="8" y="34"/>
                    </a:lnTo>
                    <a:lnTo>
                      <a:pt x="3" y="31"/>
                    </a:lnTo>
                    <a:lnTo>
                      <a:pt x="0" y="28"/>
                    </a:lnTo>
                    <a:lnTo>
                      <a:pt x="8" y="21"/>
                    </a:lnTo>
                    <a:lnTo>
                      <a:pt x="19" y="14"/>
                    </a:lnTo>
                    <a:lnTo>
                      <a:pt x="32" y="10"/>
                    </a:lnTo>
                    <a:lnTo>
                      <a:pt x="47" y="5"/>
                    </a:lnTo>
                    <a:lnTo>
                      <a:pt x="61" y="1"/>
                    </a:lnTo>
                    <a:lnTo>
                      <a:pt x="76" y="0"/>
                    </a:lnTo>
                    <a:lnTo>
                      <a:pt x="89" y="1"/>
                    </a:lnTo>
                    <a:lnTo>
                      <a:pt x="99" y="4"/>
                    </a:lnTo>
                    <a:close/>
                  </a:path>
                </a:pathLst>
              </a:custGeom>
              <a:solidFill>
                <a:srgbClr val="60687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17" name="Freeform 15"/>
              <p:cNvSpPr>
                <a:spLocks/>
              </p:cNvSpPr>
              <p:nvPr/>
            </p:nvSpPr>
            <p:spPr bwMode="auto">
              <a:xfrm>
                <a:off x="4557" y="2857"/>
                <a:ext cx="44" cy="30"/>
              </a:xfrm>
              <a:custGeom>
                <a:avLst/>
                <a:gdLst>
                  <a:gd name="T0" fmla="*/ 6 w 88"/>
                  <a:gd name="T1" fmla="*/ 1 h 59"/>
                  <a:gd name="T2" fmla="*/ 11 w 88"/>
                  <a:gd name="T3" fmla="*/ 3 h 59"/>
                  <a:gd name="T4" fmla="*/ 11 w 88"/>
                  <a:gd name="T5" fmla="*/ 5 h 59"/>
                  <a:gd name="T6" fmla="*/ 11 w 88"/>
                  <a:gd name="T7" fmla="*/ 6 h 59"/>
                  <a:gd name="T8" fmla="*/ 9 w 88"/>
                  <a:gd name="T9" fmla="*/ 7 h 59"/>
                  <a:gd name="T10" fmla="*/ 8 w 88"/>
                  <a:gd name="T11" fmla="*/ 8 h 59"/>
                  <a:gd name="T12" fmla="*/ 6 w 88"/>
                  <a:gd name="T13" fmla="*/ 8 h 59"/>
                  <a:gd name="T14" fmla="*/ 4 w 88"/>
                  <a:gd name="T15" fmla="*/ 7 h 59"/>
                  <a:gd name="T16" fmla="*/ 2 w 88"/>
                  <a:gd name="T17" fmla="*/ 7 h 59"/>
                  <a:gd name="T18" fmla="*/ 0 w 88"/>
                  <a:gd name="T19" fmla="*/ 5 h 59"/>
                  <a:gd name="T20" fmla="*/ 1 w 88"/>
                  <a:gd name="T21" fmla="*/ 4 h 59"/>
                  <a:gd name="T22" fmla="*/ 1 w 88"/>
                  <a:gd name="T23" fmla="*/ 3 h 59"/>
                  <a:gd name="T24" fmla="*/ 2 w 88"/>
                  <a:gd name="T25" fmla="*/ 2 h 59"/>
                  <a:gd name="T26" fmla="*/ 2 w 88"/>
                  <a:gd name="T27" fmla="*/ 1 h 59"/>
                  <a:gd name="T28" fmla="*/ 3 w 88"/>
                  <a:gd name="T29" fmla="*/ 1 h 59"/>
                  <a:gd name="T30" fmla="*/ 4 w 88"/>
                  <a:gd name="T31" fmla="*/ 0 h 59"/>
                  <a:gd name="T32" fmla="*/ 5 w 88"/>
                  <a:gd name="T33" fmla="*/ 1 h 59"/>
                  <a:gd name="T34" fmla="*/ 6 w 88"/>
                  <a:gd name="T35" fmla="*/ 1 h 5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88" h="59">
                    <a:moveTo>
                      <a:pt x="45" y="5"/>
                    </a:moveTo>
                    <a:lnTo>
                      <a:pt x="87" y="20"/>
                    </a:lnTo>
                    <a:lnTo>
                      <a:pt x="88" y="36"/>
                    </a:lnTo>
                    <a:lnTo>
                      <a:pt x="82" y="48"/>
                    </a:lnTo>
                    <a:lnTo>
                      <a:pt x="72" y="56"/>
                    </a:lnTo>
                    <a:lnTo>
                      <a:pt x="58" y="59"/>
                    </a:lnTo>
                    <a:lnTo>
                      <a:pt x="43" y="58"/>
                    </a:lnTo>
                    <a:lnTo>
                      <a:pt x="27" y="54"/>
                    </a:lnTo>
                    <a:lnTo>
                      <a:pt x="12" y="49"/>
                    </a:lnTo>
                    <a:lnTo>
                      <a:pt x="0" y="40"/>
                    </a:lnTo>
                    <a:lnTo>
                      <a:pt x="3" y="31"/>
                    </a:lnTo>
                    <a:lnTo>
                      <a:pt x="5" y="23"/>
                    </a:lnTo>
                    <a:lnTo>
                      <a:pt x="9" y="15"/>
                    </a:lnTo>
                    <a:lnTo>
                      <a:pt x="14" y="8"/>
                    </a:lnTo>
                    <a:lnTo>
                      <a:pt x="20" y="4"/>
                    </a:lnTo>
                    <a:lnTo>
                      <a:pt x="27" y="0"/>
                    </a:lnTo>
                    <a:lnTo>
                      <a:pt x="36" y="2"/>
                    </a:lnTo>
                    <a:lnTo>
                      <a:pt x="45" y="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18" name="Freeform 16"/>
              <p:cNvSpPr>
                <a:spLocks/>
              </p:cNvSpPr>
              <p:nvPr/>
            </p:nvSpPr>
            <p:spPr bwMode="auto">
              <a:xfrm>
                <a:off x="4570" y="2869"/>
                <a:ext cx="19" cy="2"/>
              </a:xfrm>
              <a:custGeom>
                <a:avLst/>
                <a:gdLst>
                  <a:gd name="T0" fmla="*/ 4 w 38"/>
                  <a:gd name="T1" fmla="*/ 0 h 5"/>
                  <a:gd name="T2" fmla="*/ 5 w 38"/>
                  <a:gd name="T3" fmla="*/ 0 h 5"/>
                  <a:gd name="T4" fmla="*/ 0 w 38"/>
                  <a:gd name="T5" fmla="*/ 0 h 5"/>
                  <a:gd name="T6" fmla="*/ 4 w 38"/>
                  <a:gd name="T7" fmla="*/ 0 h 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38" h="5">
                    <a:moveTo>
                      <a:pt x="32" y="0"/>
                    </a:moveTo>
                    <a:lnTo>
                      <a:pt x="38" y="0"/>
                    </a:lnTo>
                    <a:lnTo>
                      <a:pt x="0" y="5"/>
                    </a:lnTo>
                    <a:lnTo>
                      <a:pt x="3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19" name="Freeform 17"/>
              <p:cNvSpPr>
                <a:spLocks/>
              </p:cNvSpPr>
              <p:nvPr/>
            </p:nvSpPr>
            <p:spPr bwMode="auto">
              <a:xfrm>
                <a:off x="4781" y="2870"/>
                <a:ext cx="8" cy="6"/>
              </a:xfrm>
              <a:custGeom>
                <a:avLst/>
                <a:gdLst>
                  <a:gd name="T0" fmla="*/ 1 w 17"/>
                  <a:gd name="T1" fmla="*/ 0 h 11"/>
                  <a:gd name="T2" fmla="*/ 2 w 17"/>
                  <a:gd name="T3" fmla="*/ 1 h 11"/>
                  <a:gd name="T4" fmla="*/ 1 w 17"/>
                  <a:gd name="T5" fmla="*/ 2 h 11"/>
                  <a:gd name="T6" fmla="*/ 0 w 17"/>
                  <a:gd name="T7" fmla="*/ 2 h 11"/>
                  <a:gd name="T8" fmla="*/ 1 w 17"/>
                  <a:gd name="T9" fmla="*/ 0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7" h="11">
                    <a:moveTo>
                      <a:pt x="12" y="0"/>
                    </a:moveTo>
                    <a:lnTo>
                      <a:pt x="17" y="3"/>
                    </a:lnTo>
                    <a:lnTo>
                      <a:pt x="11" y="11"/>
                    </a:lnTo>
                    <a:lnTo>
                      <a:pt x="0" y="10"/>
                    </a:lnTo>
                    <a:lnTo>
                      <a:pt x="1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20" name="Freeform 18"/>
              <p:cNvSpPr>
                <a:spLocks/>
              </p:cNvSpPr>
              <p:nvPr/>
            </p:nvSpPr>
            <p:spPr bwMode="auto">
              <a:xfrm>
                <a:off x="4582" y="2877"/>
                <a:ext cx="3" cy="1"/>
              </a:xfrm>
              <a:custGeom>
                <a:avLst/>
                <a:gdLst>
                  <a:gd name="T0" fmla="*/ 1 w 6"/>
                  <a:gd name="T1" fmla="*/ 0 h 3"/>
                  <a:gd name="T2" fmla="*/ 0 w 6"/>
                  <a:gd name="T3" fmla="*/ 0 h 3"/>
                  <a:gd name="T4" fmla="*/ 1 w 6"/>
                  <a:gd name="T5" fmla="*/ 0 h 3"/>
                  <a:gd name="T6" fmla="*/ 0 60000 65536"/>
                  <a:gd name="T7" fmla="*/ 0 60000 65536"/>
                  <a:gd name="T8" fmla="*/ 0 60000 65536"/>
                </a:gdLst>
                <a:ahLst/>
                <a:cxnLst>
                  <a:cxn ang="T6">
                    <a:pos x="T0" y="T1"/>
                  </a:cxn>
                  <a:cxn ang="T7">
                    <a:pos x="T2" y="T3"/>
                  </a:cxn>
                  <a:cxn ang="T8">
                    <a:pos x="T4" y="T5"/>
                  </a:cxn>
                </a:cxnLst>
                <a:rect l="0" t="0" r="r" b="b"/>
                <a:pathLst>
                  <a:path w="6" h="3">
                    <a:moveTo>
                      <a:pt x="6" y="3"/>
                    </a:moveTo>
                    <a:lnTo>
                      <a:pt x="0" y="0"/>
                    </a:lnTo>
                    <a:lnTo>
                      <a:pt x="6"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21" name="Freeform 19"/>
              <p:cNvSpPr>
                <a:spLocks/>
              </p:cNvSpPr>
              <p:nvPr/>
            </p:nvSpPr>
            <p:spPr bwMode="auto">
              <a:xfrm>
                <a:off x="4405" y="2891"/>
                <a:ext cx="65" cy="262"/>
              </a:xfrm>
              <a:custGeom>
                <a:avLst/>
                <a:gdLst>
                  <a:gd name="T0" fmla="*/ 1 w 131"/>
                  <a:gd name="T1" fmla="*/ 1 h 524"/>
                  <a:gd name="T2" fmla="*/ 3 w 131"/>
                  <a:gd name="T3" fmla="*/ 1 h 524"/>
                  <a:gd name="T4" fmla="*/ 5 w 131"/>
                  <a:gd name="T5" fmla="*/ 1 h 524"/>
                  <a:gd name="T6" fmla="*/ 6 w 131"/>
                  <a:gd name="T7" fmla="*/ 1 h 524"/>
                  <a:gd name="T8" fmla="*/ 8 w 131"/>
                  <a:gd name="T9" fmla="*/ 1 h 524"/>
                  <a:gd name="T10" fmla="*/ 10 w 131"/>
                  <a:gd name="T11" fmla="*/ 2 h 524"/>
                  <a:gd name="T12" fmla="*/ 11 w 131"/>
                  <a:gd name="T13" fmla="*/ 2 h 524"/>
                  <a:gd name="T14" fmla="*/ 13 w 131"/>
                  <a:gd name="T15" fmla="*/ 2 h 524"/>
                  <a:gd name="T16" fmla="*/ 15 w 131"/>
                  <a:gd name="T17" fmla="*/ 2 h 524"/>
                  <a:gd name="T18" fmla="*/ 15 w 131"/>
                  <a:gd name="T19" fmla="*/ 18 h 524"/>
                  <a:gd name="T20" fmla="*/ 16 w 131"/>
                  <a:gd name="T21" fmla="*/ 34 h 524"/>
                  <a:gd name="T22" fmla="*/ 16 w 131"/>
                  <a:gd name="T23" fmla="*/ 50 h 524"/>
                  <a:gd name="T24" fmla="*/ 16 w 131"/>
                  <a:gd name="T25" fmla="*/ 66 h 524"/>
                  <a:gd name="T26" fmla="*/ 14 w 131"/>
                  <a:gd name="T27" fmla="*/ 66 h 524"/>
                  <a:gd name="T28" fmla="*/ 12 w 131"/>
                  <a:gd name="T29" fmla="*/ 66 h 524"/>
                  <a:gd name="T30" fmla="*/ 10 w 131"/>
                  <a:gd name="T31" fmla="*/ 66 h 524"/>
                  <a:gd name="T32" fmla="*/ 8 w 131"/>
                  <a:gd name="T33" fmla="*/ 66 h 524"/>
                  <a:gd name="T34" fmla="*/ 6 w 131"/>
                  <a:gd name="T35" fmla="*/ 65 h 524"/>
                  <a:gd name="T36" fmla="*/ 4 w 131"/>
                  <a:gd name="T37" fmla="*/ 65 h 524"/>
                  <a:gd name="T38" fmla="*/ 2 w 131"/>
                  <a:gd name="T39" fmla="*/ 65 h 524"/>
                  <a:gd name="T40" fmla="*/ 0 w 131"/>
                  <a:gd name="T41" fmla="*/ 65 h 524"/>
                  <a:gd name="T42" fmla="*/ 0 w 131"/>
                  <a:gd name="T43" fmla="*/ 49 h 524"/>
                  <a:gd name="T44" fmla="*/ 0 w 131"/>
                  <a:gd name="T45" fmla="*/ 33 h 524"/>
                  <a:gd name="T46" fmla="*/ 0 w 131"/>
                  <a:gd name="T47" fmla="*/ 17 h 524"/>
                  <a:gd name="T48" fmla="*/ 0 w 131"/>
                  <a:gd name="T49" fmla="*/ 0 h 524"/>
                  <a:gd name="T50" fmla="*/ 1 w 131"/>
                  <a:gd name="T51" fmla="*/ 1 h 52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131" h="524">
                    <a:moveTo>
                      <a:pt x="13" y="1"/>
                    </a:moveTo>
                    <a:lnTo>
                      <a:pt x="27" y="4"/>
                    </a:lnTo>
                    <a:lnTo>
                      <a:pt x="40" y="6"/>
                    </a:lnTo>
                    <a:lnTo>
                      <a:pt x="53" y="7"/>
                    </a:lnTo>
                    <a:lnTo>
                      <a:pt x="67" y="8"/>
                    </a:lnTo>
                    <a:lnTo>
                      <a:pt x="81" y="10"/>
                    </a:lnTo>
                    <a:lnTo>
                      <a:pt x="95" y="10"/>
                    </a:lnTo>
                    <a:lnTo>
                      <a:pt x="109" y="10"/>
                    </a:lnTo>
                    <a:lnTo>
                      <a:pt x="123" y="10"/>
                    </a:lnTo>
                    <a:lnTo>
                      <a:pt x="126" y="138"/>
                    </a:lnTo>
                    <a:lnTo>
                      <a:pt x="128" y="266"/>
                    </a:lnTo>
                    <a:lnTo>
                      <a:pt x="129" y="394"/>
                    </a:lnTo>
                    <a:lnTo>
                      <a:pt x="131" y="523"/>
                    </a:lnTo>
                    <a:lnTo>
                      <a:pt x="114" y="524"/>
                    </a:lnTo>
                    <a:lnTo>
                      <a:pt x="98" y="524"/>
                    </a:lnTo>
                    <a:lnTo>
                      <a:pt x="82" y="523"/>
                    </a:lnTo>
                    <a:lnTo>
                      <a:pt x="66" y="521"/>
                    </a:lnTo>
                    <a:lnTo>
                      <a:pt x="49" y="520"/>
                    </a:lnTo>
                    <a:lnTo>
                      <a:pt x="33" y="517"/>
                    </a:lnTo>
                    <a:lnTo>
                      <a:pt x="17" y="515"/>
                    </a:lnTo>
                    <a:lnTo>
                      <a:pt x="0" y="513"/>
                    </a:lnTo>
                    <a:lnTo>
                      <a:pt x="0" y="385"/>
                    </a:lnTo>
                    <a:lnTo>
                      <a:pt x="3" y="257"/>
                    </a:lnTo>
                    <a:lnTo>
                      <a:pt x="4" y="129"/>
                    </a:lnTo>
                    <a:lnTo>
                      <a:pt x="4" y="0"/>
                    </a:lnTo>
                    <a:lnTo>
                      <a:pt x="13" y="1"/>
                    </a:lnTo>
                    <a:close/>
                  </a:path>
                </a:pathLst>
              </a:custGeom>
              <a:solidFill>
                <a:srgbClr val="FFE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22" name="Freeform 20"/>
              <p:cNvSpPr>
                <a:spLocks/>
              </p:cNvSpPr>
              <p:nvPr/>
            </p:nvSpPr>
            <p:spPr bwMode="auto">
              <a:xfrm>
                <a:off x="4554" y="2935"/>
                <a:ext cx="119" cy="31"/>
              </a:xfrm>
              <a:custGeom>
                <a:avLst/>
                <a:gdLst>
                  <a:gd name="T0" fmla="*/ 1 w 238"/>
                  <a:gd name="T1" fmla="*/ 0 h 62"/>
                  <a:gd name="T2" fmla="*/ 7 w 238"/>
                  <a:gd name="T3" fmla="*/ 3 h 62"/>
                  <a:gd name="T4" fmla="*/ 10 w 238"/>
                  <a:gd name="T5" fmla="*/ 4 h 62"/>
                  <a:gd name="T6" fmla="*/ 13 w 238"/>
                  <a:gd name="T7" fmla="*/ 5 h 62"/>
                  <a:gd name="T8" fmla="*/ 16 w 238"/>
                  <a:gd name="T9" fmla="*/ 5 h 62"/>
                  <a:gd name="T10" fmla="*/ 19 w 238"/>
                  <a:gd name="T11" fmla="*/ 6 h 62"/>
                  <a:gd name="T12" fmla="*/ 21 w 238"/>
                  <a:gd name="T13" fmla="*/ 6 h 62"/>
                  <a:gd name="T14" fmla="*/ 24 w 238"/>
                  <a:gd name="T15" fmla="*/ 6 h 62"/>
                  <a:gd name="T16" fmla="*/ 27 w 238"/>
                  <a:gd name="T17" fmla="*/ 7 h 62"/>
                  <a:gd name="T18" fmla="*/ 30 w 238"/>
                  <a:gd name="T19" fmla="*/ 7 h 62"/>
                  <a:gd name="T20" fmla="*/ 30 w 238"/>
                  <a:gd name="T21" fmla="*/ 8 h 62"/>
                  <a:gd name="T22" fmla="*/ 29 w 238"/>
                  <a:gd name="T23" fmla="*/ 8 h 62"/>
                  <a:gd name="T24" fmla="*/ 27 w 238"/>
                  <a:gd name="T25" fmla="*/ 8 h 62"/>
                  <a:gd name="T26" fmla="*/ 26 w 238"/>
                  <a:gd name="T27" fmla="*/ 8 h 62"/>
                  <a:gd name="T28" fmla="*/ 24 w 238"/>
                  <a:gd name="T29" fmla="*/ 8 h 62"/>
                  <a:gd name="T30" fmla="*/ 22 w 238"/>
                  <a:gd name="T31" fmla="*/ 8 h 62"/>
                  <a:gd name="T32" fmla="*/ 20 w 238"/>
                  <a:gd name="T33" fmla="*/ 7 h 62"/>
                  <a:gd name="T34" fmla="*/ 19 w 238"/>
                  <a:gd name="T35" fmla="*/ 7 h 62"/>
                  <a:gd name="T36" fmla="*/ 17 w 238"/>
                  <a:gd name="T37" fmla="*/ 7 h 62"/>
                  <a:gd name="T38" fmla="*/ 15 w 238"/>
                  <a:gd name="T39" fmla="*/ 7 h 62"/>
                  <a:gd name="T40" fmla="*/ 13 w 238"/>
                  <a:gd name="T41" fmla="*/ 6 h 62"/>
                  <a:gd name="T42" fmla="*/ 11 w 238"/>
                  <a:gd name="T43" fmla="*/ 6 h 62"/>
                  <a:gd name="T44" fmla="*/ 9 w 238"/>
                  <a:gd name="T45" fmla="*/ 5 h 62"/>
                  <a:gd name="T46" fmla="*/ 8 w 238"/>
                  <a:gd name="T47" fmla="*/ 5 h 62"/>
                  <a:gd name="T48" fmla="*/ 6 w 238"/>
                  <a:gd name="T49" fmla="*/ 4 h 62"/>
                  <a:gd name="T50" fmla="*/ 4 w 238"/>
                  <a:gd name="T51" fmla="*/ 3 h 62"/>
                  <a:gd name="T52" fmla="*/ 2 w 238"/>
                  <a:gd name="T53" fmla="*/ 3 h 62"/>
                  <a:gd name="T54" fmla="*/ 0 w 238"/>
                  <a:gd name="T55" fmla="*/ 2 h 62"/>
                  <a:gd name="T56" fmla="*/ 1 w 238"/>
                  <a:gd name="T57" fmla="*/ 0 h 62"/>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38" h="62">
                    <a:moveTo>
                      <a:pt x="3" y="0"/>
                    </a:moveTo>
                    <a:lnTo>
                      <a:pt x="56" y="24"/>
                    </a:lnTo>
                    <a:lnTo>
                      <a:pt x="78" y="30"/>
                    </a:lnTo>
                    <a:lnTo>
                      <a:pt x="101" y="34"/>
                    </a:lnTo>
                    <a:lnTo>
                      <a:pt x="123" y="39"/>
                    </a:lnTo>
                    <a:lnTo>
                      <a:pt x="146" y="42"/>
                    </a:lnTo>
                    <a:lnTo>
                      <a:pt x="168" y="45"/>
                    </a:lnTo>
                    <a:lnTo>
                      <a:pt x="191" y="48"/>
                    </a:lnTo>
                    <a:lnTo>
                      <a:pt x="213" y="49"/>
                    </a:lnTo>
                    <a:lnTo>
                      <a:pt x="234" y="52"/>
                    </a:lnTo>
                    <a:lnTo>
                      <a:pt x="238" y="62"/>
                    </a:lnTo>
                    <a:lnTo>
                      <a:pt x="231" y="62"/>
                    </a:lnTo>
                    <a:lnTo>
                      <a:pt x="216" y="61"/>
                    </a:lnTo>
                    <a:lnTo>
                      <a:pt x="202" y="60"/>
                    </a:lnTo>
                    <a:lnTo>
                      <a:pt x="187" y="59"/>
                    </a:lnTo>
                    <a:lnTo>
                      <a:pt x="173" y="57"/>
                    </a:lnTo>
                    <a:lnTo>
                      <a:pt x="158" y="56"/>
                    </a:lnTo>
                    <a:lnTo>
                      <a:pt x="145" y="54"/>
                    </a:lnTo>
                    <a:lnTo>
                      <a:pt x="130" y="53"/>
                    </a:lnTo>
                    <a:lnTo>
                      <a:pt x="116" y="49"/>
                    </a:lnTo>
                    <a:lnTo>
                      <a:pt x="101" y="47"/>
                    </a:lnTo>
                    <a:lnTo>
                      <a:pt x="86" y="44"/>
                    </a:lnTo>
                    <a:lnTo>
                      <a:pt x="72" y="39"/>
                    </a:lnTo>
                    <a:lnTo>
                      <a:pt x="57" y="34"/>
                    </a:lnTo>
                    <a:lnTo>
                      <a:pt x="43" y="30"/>
                    </a:lnTo>
                    <a:lnTo>
                      <a:pt x="28" y="23"/>
                    </a:lnTo>
                    <a:lnTo>
                      <a:pt x="15" y="17"/>
                    </a:lnTo>
                    <a:lnTo>
                      <a:pt x="0" y="9"/>
                    </a:lnTo>
                    <a:lnTo>
                      <a:pt x="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23" name="Freeform 21"/>
              <p:cNvSpPr>
                <a:spLocks/>
              </p:cNvSpPr>
              <p:nvPr/>
            </p:nvSpPr>
            <p:spPr bwMode="auto">
              <a:xfrm>
                <a:off x="4522" y="2938"/>
                <a:ext cx="366" cy="181"/>
              </a:xfrm>
              <a:custGeom>
                <a:avLst/>
                <a:gdLst>
                  <a:gd name="T0" fmla="*/ 89 w 734"/>
                  <a:gd name="T1" fmla="*/ 28 h 360"/>
                  <a:gd name="T2" fmla="*/ 87 w 734"/>
                  <a:gd name="T3" fmla="*/ 31 h 360"/>
                  <a:gd name="T4" fmla="*/ 82 w 734"/>
                  <a:gd name="T5" fmla="*/ 34 h 360"/>
                  <a:gd name="T6" fmla="*/ 77 w 734"/>
                  <a:gd name="T7" fmla="*/ 37 h 360"/>
                  <a:gd name="T8" fmla="*/ 71 w 734"/>
                  <a:gd name="T9" fmla="*/ 38 h 360"/>
                  <a:gd name="T10" fmla="*/ 66 w 734"/>
                  <a:gd name="T11" fmla="*/ 40 h 360"/>
                  <a:gd name="T12" fmla="*/ 60 w 734"/>
                  <a:gd name="T13" fmla="*/ 40 h 360"/>
                  <a:gd name="T14" fmla="*/ 54 w 734"/>
                  <a:gd name="T15" fmla="*/ 41 h 360"/>
                  <a:gd name="T16" fmla="*/ 49 w 734"/>
                  <a:gd name="T17" fmla="*/ 41 h 360"/>
                  <a:gd name="T18" fmla="*/ 46 w 734"/>
                  <a:gd name="T19" fmla="*/ 42 h 360"/>
                  <a:gd name="T20" fmla="*/ 51 w 734"/>
                  <a:gd name="T21" fmla="*/ 42 h 360"/>
                  <a:gd name="T22" fmla="*/ 55 w 734"/>
                  <a:gd name="T23" fmla="*/ 42 h 360"/>
                  <a:gd name="T24" fmla="*/ 60 w 734"/>
                  <a:gd name="T25" fmla="*/ 41 h 360"/>
                  <a:gd name="T26" fmla="*/ 65 w 734"/>
                  <a:gd name="T27" fmla="*/ 41 h 360"/>
                  <a:gd name="T28" fmla="*/ 70 w 734"/>
                  <a:gd name="T29" fmla="*/ 40 h 360"/>
                  <a:gd name="T30" fmla="*/ 75 w 734"/>
                  <a:gd name="T31" fmla="*/ 38 h 360"/>
                  <a:gd name="T32" fmla="*/ 80 w 734"/>
                  <a:gd name="T33" fmla="*/ 37 h 360"/>
                  <a:gd name="T34" fmla="*/ 84 w 734"/>
                  <a:gd name="T35" fmla="*/ 35 h 360"/>
                  <a:gd name="T36" fmla="*/ 86 w 734"/>
                  <a:gd name="T37" fmla="*/ 33 h 360"/>
                  <a:gd name="T38" fmla="*/ 88 w 734"/>
                  <a:gd name="T39" fmla="*/ 32 h 360"/>
                  <a:gd name="T40" fmla="*/ 89 w 734"/>
                  <a:gd name="T41" fmla="*/ 31 h 360"/>
                  <a:gd name="T42" fmla="*/ 91 w 734"/>
                  <a:gd name="T43" fmla="*/ 30 h 360"/>
                  <a:gd name="T44" fmla="*/ 91 w 734"/>
                  <a:gd name="T45" fmla="*/ 33 h 360"/>
                  <a:gd name="T46" fmla="*/ 89 w 734"/>
                  <a:gd name="T47" fmla="*/ 35 h 360"/>
                  <a:gd name="T48" fmla="*/ 86 w 734"/>
                  <a:gd name="T49" fmla="*/ 37 h 360"/>
                  <a:gd name="T50" fmla="*/ 83 w 734"/>
                  <a:gd name="T51" fmla="*/ 38 h 360"/>
                  <a:gd name="T52" fmla="*/ 80 w 734"/>
                  <a:gd name="T53" fmla="*/ 40 h 360"/>
                  <a:gd name="T54" fmla="*/ 76 w 734"/>
                  <a:gd name="T55" fmla="*/ 41 h 360"/>
                  <a:gd name="T56" fmla="*/ 68 w 734"/>
                  <a:gd name="T57" fmla="*/ 43 h 360"/>
                  <a:gd name="T58" fmla="*/ 59 w 734"/>
                  <a:gd name="T59" fmla="*/ 44 h 360"/>
                  <a:gd name="T60" fmla="*/ 51 w 734"/>
                  <a:gd name="T61" fmla="*/ 45 h 360"/>
                  <a:gd name="T62" fmla="*/ 42 w 734"/>
                  <a:gd name="T63" fmla="*/ 46 h 360"/>
                  <a:gd name="T64" fmla="*/ 33 w 734"/>
                  <a:gd name="T65" fmla="*/ 46 h 360"/>
                  <a:gd name="T66" fmla="*/ 25 w 734"/>
                  <a:gd name="T67" fmla="*/ 44 h 360"/>
                  <a:gd name="T68" fmla="*/ 16 w 734"/>
                  <a:gd name="T69" fmla="*/ 42 h 360"/>
                  <a:gd name="T70" fmla="*/ 7 w 734"/>
                  <a:gd name="T71" fmla="*/ 40 h 360"/>
                  <a:gd name="T72" fmla="*/ 3 w 734"/>
                  <a:gd name="T73" fmla="*/ 38 h 360"/>
                  <a:gd name="T74" fmla="*/ 1 w 734"/>
                  <a:gd name="T75" fmla="*/ 37 h 360"/>
                  <a:gd name="T76" fmla="*/ 0 w 734"/>
                  <a:gd name="T77" fmla="*/ 36 h 360"/>
                  <a:gd name="T78" fmla="*/ 0 w 734"/>
                  <a:gd name="T79" fmla="*/ 34 h 360"/>
                  <a:gd name="T80" fmla="*/ 1 w 734"/>
                  <a:gd name="T81" fmla="*/ 31 h 360"/>
                  <a:gd name="T82" fmla="*/ 3 w 734"/>
                  <a:gd name="T83" fmla="*/ 33 h 360"/>
                  <a:gd name="T84" fmla="*/ 4 w 734"/>
                  <a:gd name="T85" fmla="*/ 18 h 360"/>
                  <a:gd name="T86" fmla="*/ 3 w 734"/>
                  <a:gd name="T87" fmla="*/ 3 h 360"/>
                  <a:gd name="T88" fmla="*/ 12 w 734"/>
                  <a:gd name="T89" fmla="*/ 7 h 360"/>
                  <a:gd name="T90" fmla="*/ 23 w 734"/>
                  <a:gd name="T91" fmla="*/ 10 h 360"/>
                  <a:gd name="T92" fmla="*/ 34 w 734"/>
                  <a:gd name="T93" fmla="*/ 12 h 360"/>
                  <a:gd name="T94" fmla="*/ 46 w 734"/>
                  <a:gd name="T95" fmla="*/ 12 h 360"/>
                  <a:gd name="T96" fmla="*/ 58 w 734"/>
                  <a:gd name="T97" fmla="*/ 11 h 360"/>
                  <a:gd name="T98" fmla="*/ 70 w 734"/>
                  <a:gd name="T99" fmla="*/ 9 h 360"/>
                  <a:gd name="T100" fmla="*/ 80 w 734"/>
                  <a:gd name="T101" fmla="*/ 5 h 360"/>
                  <a:gd name="T102" fmla="*/ 89 w 734"/>
                  <a:gd name="T103" fmla="*/ 0 h 360"/>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734" h="360">
                    <a:moveTo>
                      <a:pt x="720" y="0"/>
                    </a:moveTo>
                    <a:lnTo>
                      <a:pt x="714" y="223"/>
                    </a:lnTo>
                    <a:lnTo>
                      <a:pt x="716" y="229"/>
                    </a:lnTo>
                    <a:lnTo>
                      <a:pt x="698" y="244"/>
                    </a:lnTo>
                    <a:lnTo>
                      <a:pt x="680" y="258"/>
                    </a:lnTo>
                    <a:lnTo>
                      <a:pt x="660" y="269"/>
                    </a:lnTo>
                    <a:lnTo>
                      <a:pt x="640" y="280"/>
                    </a:lnTo>
                    <a:lnTo>
                      <a:pt x="620" y="289"/>
                    </a:lnTo>
                    <a:lnTo>
                      <a:pt x="598" y="296"/>
                    </a:lnTo>
                    <a:lnTo>
                      <a:pt x="576" y="303"/>
                    </a:lnTo>
                    <a:lnTo>
                      <a:pt x="554" y="307"/>
                    </a:lnTo>
                    <a:lnTo>
                      <a:pt x="531" y="312"/>
                    </a:lnTo>
                    <a:lnTo>
                      <a:pt x="508" y="315"/>
                    </a:lnTo>
                    <a:lnTo>
                      <a:pt x="485" y="318"/>
                    </a:lnTo>
                    <a:lnTo>
                      <a:pt x="462" y="320"/>
                    </a:lnTo>
                    <a:lnTo>
                      <a:pt x="439" y="322"/>
                    </a:lnTo>
                    <a:lnTo>
                      <a:pt x="416" y="323"/>
                    </a:lnTo>
                    <a:lnTo>
                      <a:pt x="393" y="324"/>
                    </a:lnTo>
                    <a:lnTo>
                      <a:pt x="370" y="326"/>
                    </a:lnTo>
                    <a:lnTo>
                      <a:pt x="370" y="334"/>
                    </a:lnTo>
                    <a:lnTo>
                      <a:pt x="389" y="333"/>
                    </a:lnTo>
                    <a:lnTo>
                      <a:pt x="409" y="333"/>
                    </a:lnTo>
                    <a:lnTo>
                      <a:pt x="428" y="331"/>
                    </a:lnTo>
                    <a:lnTo>
                      <a:pt x="448" y="329"/>
                    </a:lnTo>
                    <a:lnTo>
                      <a:pt x="468" y="328"/>
                    </a:lnTo>
                    <a:lnTo>
                      <a:pt x="487" y="326"/>
                    </a:lnTo>
                    <a:lnTo>
                      <a:pt x="506" y="323"/>
                    </a:lnTo>
                    <a:lnTo>
                      <a:pt x="525" y="320"/>
                    </a:lnTo>
                    <a:lnTo>
                      <a:pt x="545" y="316"/>
                    </a:lnTo>
                    <a:lnTo>
                      <a:pt x="564" y="313"/>
                    </a:lnTo>
                    <a:lnTo>
                      <a:pt x="584" y="308"/>
                    </a:lnTo>
                    <a:lnTo>
                      <a:pt x="602" y="303"/>
                    </a:lnTo>
                    <a:lnTo>
                      <a:pt x="622" y="297"/>
                    </a:lnTo>
                    <a:lnTo>
                      <a:pt x="642" y="290"/>
                    </a:lnTo>
                    <a:lnTo>
                      <a:pt x="660" y="282"/>
                    </a:lnTo>
                    <a:lnTo>
                      <a:pt x="680" y="274"/>
                    </a:lnTo>
                    <a:lnTo>
                      <a:pt x="686" y="269"/>
                    </a:lnTo>
                    <a:lnTo>
                      <a:pt x="693" y="263"/>
                    </a:lnTo>
                    <a:lnTo>
                      <a:pt x="700" y="259"/>
                    </a:lnTo>
                    <a:lnTo>
                      <a:pt x="707" y="253"/>
                    </a:lnTo>
                    <a:lnTo>
                      <a:pt x="713" y="248"/>
                    </a:lnTo>
                    <a:lnTo>
                      <a:pt x="720" y="244"/>
                    </a:lnTo>
                    <a:lnTo>
                      <a:pt x="727" y="238"/>
                    </a:lnTo>
                    <a:lnTo>
                      <a:pt x="734" y="233"/>
                    </a:lnTo>
                    <a:lnTo>
                      <a:pt x="733" y="246"/>
                    </a:lnTo>
                    <a:lnTo>
                      <a:pt x="733" y="257"/>
                    </a:lnTo>
                    <a:lnTo>
                      <a:pt x="728" y="267"/>
                    </a:lnTo>
                    <a:lnTo>
                      <a:pt x="718" y="276"/>
                    </a:lnTo>
                    <a:lnTo>
                      <a:pt x="705" y="282"/>
                    </a:lnTo>
                    <a:lnTo>
                      <a:pt x="693" y="289"/>
                    </a:lnTo>
                    <a:lnTo>
                      <a:pt x="681" y="295"/>
                    </a:lnTo>
                    <a:lnTo>
                      <a:pt x="669" y="301"/>
                    </a:lnTo>
                    <a:lnTo>
                      <a:pt x="656" y="307"/>
                    </a:lnTo>
                    <a:lnTo>
                      <a:pt x="644" y="312"/>
                    </a:lnTo>
                    <a:lnTo>
                      <a:pt x="630" y="318"/>
                    </a:lnTo>
                    <a:lnTo>
                      <a:pt x="616" y="321"/>
                    </a:lnTo>
                    <a:lnTo>
                      <a:pt x="582" y="329"/>
                    </a:lnTo>
                    <a:lnTo>
                      <a:pt x="547" y="337"/>
                    </a:lnTo>
                    <a:lnTo>
                      <a:pt x="513" y="343"/>
                    </a:lnTo>
                    <a:lnTo>
                      <a:pt x="478" y="349"/>
                    </a:lnTo>
                    <a:lnTo>
                      <a:pt x="443" y="353"/>
                    </a:lnTo>
                    <a:lnTo>
                      <a:pt x="409" y="357"/>
                    </a:lnTo>
                    <a:lnTo>
                      <a:pt x="374" y="359"/>
                    </a:lnTo>
                    <a:lnTo>
                      <a:pt x="340" y="360"/>
                    </a:lnTo>
                    <a:lnTo>
                      <a:pt x="305" y="360"/>
                    </a:lnTo>
                    <a:lnTo>
                      <a:pt x="271" y="358"/>
                    </a:lnTo>
                    <a:lnTo>
                      <a:pt x="236" y="354"/>
                    </a:lnTo>
                    <a:lnTo>
                      <a:pt x="202" y="350"/>
                    </a:lnTo>
                    <a:lnTo>
                      <a:pt x="166" y="343"/>
                    </a:lnTo>
                    <a:lnTo>
                      <a:pt x="131" y="334"/>
                    </a:lnTo>
                    <a:lnTo>
                      <a:pt x="97" y="324"/>
                    </a:lnTo>
                    <a:lnTo>
                      <a:pt x="62" y="312"/>
                    </a:lnTo>
                    <a:lnTo>
                      <a:pt x="33" y="296"/>
                    </a:lnTo>
                    <a:lnTo>
                      <a:pt x="31" y="301"/>
                    </a:lnTo>
                    <a:lnTo>
                      <a:pt x="21" y="296"/>
                    </a:lnTo>
                    <a:lnTo>
                      <a:pt x="13" y="290"/>
                    </a:lnTo>
                    <a:lnTo>
                      <a:pt x="6" y="285"/>
                    </a:lnTo>
                    <a:lnTo>
                      <a:pt x="2" y="280"/>
                    </a:lnTo>
                    <a:lnTo>
                      <a:pt x="0" y="274"/>
                    </a:lnTo>
                    <a:lnTo>
                      <a:pt x="1" y="267"/>
                    </a:lnTo>
                    <a:lnTo>
                      <a:pt x="5" y="258"/>
                    </a:lnTo>
                    <a:lnTo>
                      <a:pt x="12" y="247"/>
                    </a:lnTo>
                    <a:lnTo>
                      <a:pt x="23" y="245"/>
                    </a:lnTo>
                    <a:lnTo>
                      <a:pt x="31" y="260"/>
                    </a:lnTo>
                    <a:lnTo>
                      <a:pt x="32" y="201"/>
                    </a:lnTo>
                    <a:lnTo>
                      <a:pt x="33" y="141"/>
                    </a:lnTo>
                    <a:lnTo>
                      <a:pt x="32" y="81"/>
                    </a:lnTo>
                    <a:lnTo>
                      <a:pt x="28" y="24"/>
                    </a:lnTo>
                    <a:lnTo>
                      <a:pt x="62" y="41"/>
                    </a:lnTo>
                    <a:lnTo>
                      <a:pt x="100" y="56"/>
                    </a:lnTo>
                    <a:lnTo>
                      <a:pt x="142" y="68"/>
                    </a:lnTo>
                    <a:lnTo>
                      <a:pt x="185" y="78"/>
                    </a:lnTo>
                    <a:lnTo>
                      <a:pt x="232" y="85"/>
                    </a:lnTo>
                    <a:lnTo>
                      <a:pt x="279" y="90"/>
                    </a:lnTo>
                    <a:lnTo>
                      <a:pt x="327" y="92"/>
                    </a:lnTo>
                    <a:lnTo>
                      <a:pt x="375" y="92"/>
                    </a:lnTo>
                    <a:lnTo>
                      <a:pt x="424" y="90"/>
                    </a:lnTo>
                    <a:lnTo>
                      <a:pt x="472" y="84"/>
                    </a:lnTo>
                    <a:lnTo>
                      <a:pt x="518" y="76"/>
                    </a:lnTo>
                    <a:lnTo>
                      <a:pt x="563" y="65"/>
                    </a:lnTo>
                    <a:lnTo>
                      <a:pt x="606" y="53"/>
                    </a:lnTo>
                    <a:lnTo>
                      <a:pt x="646" y="38"/>
                    </a:lnTo>
                    <a:lnTo>
                      <a:pt x="682" y="20"/>
                    </a:lnTo>
                    <a:lnTo>
                      <a:pt x="714" y="0"/>
                    </a:lnTo>
                    <a:lnTo>
                      <a:pt x="720" y="0"/>
                    </a:lnTo>
                    <a:close/>
                  </a:path>
                </a:pathLst>
              </a:custGeom>
              <a:solidFill>
                <a:srgbClr val="9EA3A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24" name="Freeform 22"/>
              <p:cNvSpPr>
                <a:spLocks/>
              </p:cNvSpPr>
              <p:nvPr/>
            </p:nvSpPr>
            <p:spPr bwMode="auto">
              <a:xfrm>
                <a:off x="4690" y="2963"/>
                <a:ext cx="167" cy="131"/>
              </a:xfrm>
              <a:custGeom>
                <a:avLst/>
                <a:gdLst>
                  <a:gd name="T0" fmla="*/ 40 w 334"/>
                  <a:gd name="T1" fmla="*/ 0 h 263"/>
                  <a:gd name="T2" fmla="*/ 41 w 334"/>
                  <a:gd name="T3" fmla="*/ 0 h 263"/>
                  <a:gd name="T4" fmla="*/ 42 w 334"/>
                  <a:gd name="T5" fmla="*/ 17 h 263"/>
                  <a:gd name="T6" fmla="*/ 41 w 334"/>
                  <a:gd name="T7" fmla="*/ 19 h 263"/>
                  <a:gd name="T8" fmla="*/ 42 w 334"/>
                  <a:gd name="T9" fmla="*/ 25 h 263"/>
                  <a:gd name="T10" fmla="*/ 42 w 334"/>
                  <a:gd name="T11" fmla="*/ 25 h 263"/>
                  <a:gd name="T12" fmla="*/ 42 w 334"/>
                  <a:gd name="T13" fmla="*/ 26 h 263"/>
                  <a:gd name="T14" fmla="*/ 40 w 334"/>
                  <a:gd name="T15" fmla="*/ 27 h 263"/>
                  <a:gd name="T16" fmla="*/ 37 w 334"/>
                  <a:gd name="T17" fmla="*/ 28 h 263"/>
                  <a:gd name="T18" fmla="*/ 35 w 334"/>
                  <a:gd name="T19" fmla="*/ 29 h 263"/>
                  <a:gd name="T20" fmla="*/ 32 w 334"/>
                  <a:gd name="T21" fmla="*/ 29 h 263"/>
                  <a:gd name="T22" fmla="*/ 30 w 334"/>
                  <a:gd name="T23" fmla="*/ 30 h 263"/>
                  <a:gd name="T24" fmla="*/ 27 w 334"/>
                  <a:gd name="T25" fmla="*/ 30 h 263"/>
                  <a:gd name="T26" fmla="*/ 25 w 334"/>
                  <a:gd name="T27" fmla="*/ 31 h 263"/>
                  <a:gd name="T28" fmla="*/ 23 w 334"/>
                  <a:gd name="T29" fmla="*/ 31 h 263"/>
                  <a:gd name="T30" fmla="*/ 20 w 334"/>
                  <a:gd name="T31" fmla="*/ 31 h 263"/>
                  <a:gd name="T32" fmla="*/ 18 w 334"/>
                  <a:gd name="T33" fmla="*/ 32 h 263"/>
                  <a:gd name="T34" fmla="*/ 15 w 334"/>
                  <a:gd name="T35" fmla="*/ 32 h 263"/>
                  <a:gd name="T36" fmla="*/ 13 w 334"/>
                  <a:gd name="T37" fmla="*/ 32 h 263"/>
                  <a:gd name="T38" fmla="*/ 10 w 334"/>
                  <a:gd name="T39" fmla="*/ 32 h 263"/>
                  <a:gd name="T40" fmla="*/ 8 w 334"/>
                  <a:gd name="T41" fmla="*/ 32 h 263"/>
                  <a:gd name="T42" fmla="*/ 5 w 334"/>
                  <a:gd name="T43" fmla="*/ 32 h 263"/>
                  <a:gd name="T44" fmla="*/ 3 w 334"/>
                  <a:gd name="T45" fmla="*/ 32 h 263"/>
                  <a:gd name="T46" fmla="*/ 1 w 334"/>
                  <a:gd name="T47" fmla="*/ 32 h 263"/>
                  <a:gd name="T48" fmla="*/ 0 w 334"/>
                  <a:gd name="T49" fmla="*/ 31 h 263"/>
                  <a:gd name="T50" fmla="*/ 0 w 334"/>
                  <a:gd name="T51" fmla="*/ 7 h 263"/>
                  <a:gd name="T52" fmla="*/ 1 w 334"/>
                  <a:gd name="T53" fmla="*/ 6 h 263"/>
                  <a:gd name="T54" fmla="*/ 2 w 334"/>
                  <a:gd name="T55" fmla="*/ 6 h 263"/>
                  <a:gd name="T56" fmla="*/ 4 w 334"/>
                  <a:gd name="T57" fmla="*/ 6 h 263"/>
                  <a:gd name="T58" fmla="*/ 5 w 334"/>
                  <a:gd name="T59" fmla="*/ 6 h 263"/>
                  <a:gd name="T60" fmla="*/ 7 w 334"/>
                  <a:gd name="T61" fmla="*/ 6 h 263"/>
                  <a:gd name="T62" fmla="*/ 8 w 334"/>
                  <a:gd name="T63" fmla="*/ 6 h 263"/>
                  <a:gd name="T64" fmla="*/ 10 w 334"/>
                  <a:gd name="T65" fmla="*/ 6 h 263"/>
                  <a:gd name="T66" fmla="*/ 11 w 334"/>
                  <a:gd name="T67" fmla="*/ 6 h 263"/>
                  <a:gd name="T68" fmla="*/ 13 w 334"/>
                  <a:gd name="T69" fmla="*/ 6 h 263"/>
                  <a:gd name="T70" fmla="*/ 14 w 334"/>
                  <a:gd name="T71" fmla="*/ 5 h 263"/>
                  <a:gd name="T72" fmla="*/ 16 w 334"/>
                  <a:gd name="T73" fmla="*/ 5 h 263"/>
                  <a:gd name="T74" fmla="*/ 17 w 334"/>
                  <a:gd name="T75" fmla="*/ 5 h 263"/>
                  <a:gd name="T76" fmla="*/ 19 w 334"/>
                  <a:gd name="T77" fmla="*/ 5 h 263"/>
                  <a:gd name="T78" fmla="*/ 20 w 334"/>
                  <a:gd name="T79" fmla="*/ 5 h 263"/>
                  <a:gd name="T80" fmla="*/ 22 w 334"/>
                  <a:gd name="T81" fmla="*/ 5 h 263"/>
                  <a:gd name="T82" fmla="*/ 23 w 334"/>
                  <a:gd name="T83" fmla="*/ 4 h 263"/>
                  <a:gd name="T84" fmla="*/ 25 w 334"/>
                  <a:gd name="T85" fmla="*/ 4 h 263"/>
                  <a:gd name="T86" fmla="*/ 32 w 334"/>
                  <a:gd name="T87" fmla="*/ 2 h 263"/>
                  <a:gd name="T88" fmla="*/ 33 w 334"/>
                  <a:gd name="T89" fmla="*/ 2 h 263"/>
                  <a:gd name="T90" fmla="*/ 35 w 334"/>
                  <a:gd name="T91" fmla="*/ 2 h 263"/>
                  <a:gd name="T92" fmla="*/ 40 w 334"/>
                  <a:gd name="T93" fmla="*/ 0 h 26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334" h="263">
                    <a:moveTo>
                      <a:pt x="317" y="0"/>
                    </a:moveTo>
                    <a:lnTo>
                      <a:pt x="327" y="5"/>
                    </a:lnTo>
                    <a:lnTo>
                      <a:pt x="330" y="142"/>
                    </a:lnTo>
                    <a:lnTo>
                      <a:pt x="327" y="157"/>
                    </a:lnTo>
                    <a:lnTo>
                      <a:pt x="330" y="202"/>
                    </a:lnTo>
                    <a:lnTo>
                      <a:pt x="334" y="203"/>
                    </a:lnTo>
                    <a:lnTo>
                      <a:pt x="334" y="214"/>
                    </a:lnTo>
                    <a:lnTo>
                      <a:pt x="315" y="221"/>
                    </a:lnTo>
                    <a:lnTo>
                      <a:pt x="295" y="228"/>
                    </a:lnTo>
                    <a:lnTo>
                      <a:pt x="274" y="234"/>
                    </a:lnTo>
                    <a:lnTo>
                      <a:pt x="255" y="239"/>
                    </a:lnTo>
                    <a:lnTo>
                      <a:pt x="235" y="243"/>
                    </a:lnTo>
                    <a:lnTo>
                      <a:pt x="216" y="247"/>
                    </a:lnTo>
                    <a:lnTo>
                      <a:pt x="196" y="250"/>
                    </a:lnTo>
                    <a:lnTo>
                      <a:pt x="177" y="252"/>
                    </a:lnTo>
                    <a:lnTo>
                      <a:pt x="157" y="255"/>
                    </a:lnTo>
                    <a:lnTo>
                      <a:pt x="137" y="257"/>
                    </a:lnTo>
                    <a:lnTo>
                      <a:pt x="118" y="258"/>
                    </a:lnTo>
                    <a:lnTo>
                      <a:pt x="98" y="259"/>
                    </a:lnTo>
                    <a:lnTo>
                      <a:pt x="79" y="260"/>
                    </a:lnTo>
                    <a:lnTo>
                      <a:pt x="59" y="262"/>
                    </a:lnTo>
                    <a:lnTo>
                      <a:pt x="39" y="262"/>
                    </a:lnTo>
                    <a:lnTo>
                      <a:pt x="20" y="263"/>
                    </a:lnTo>
                    <a:lnTo>
                      <a:pt x="4" y="260"/>
                    </a:lnTo>
                    <a:lnTo>
                      <a:pt x="0" y="249"/>
                    </a:lnTo>
                    <a:lnTo>
                      <a:pt x="0" y="61"/>
                    </a:lnTo>
                    <a:lnTo>
                      <a:pt x="3" y="52"/>
                    </a:lnTo>
                    <a:lnTo>
                      <a:pt x="14" y="52"/>
                    </a:lnTo>
                    <a:lnTo>
                      <a:pt x="27" y="52"/>
                    </a:lnTo>
                    <a:lnTo>
                      <a:pt x="38" y="52"/>
                    </a:lnTo>
                    <a:lnTo>
                      <a:pt x="50" y="52"/>
                    </a:lnTo>
                    <a:lnTo>
                      <a:pt x="63" y="51"/>
                    </a:lnTo>
                    <a:lnTo>
                      <a:pt x="74" y="50"/>
                    </a:lnTo>
                    <a:lnTo>
                      <a:pt x="86" y="50"/>
                    </a:lnTo>
                    <a:lnTo>
                      <a:pt x="98" y="49"/>
                    </a:lnTo>
                    <a:lnTo>
                      <a:pt x="110" y="47"/>
                    </a:lnTo>
                    <a:lnTo>
                      <a:pt x="121" y="46"/>
                    </a:lnTo>
                    <a:lnTo>
                      <a:pt x="134" y="45"/>
                    </a:lnTo>
                    <a:lnTo>
                      <a:pt x="145" y="44"/>
                    </a:lnTo>
                    <a:lnTo>
                      <a:pt x="158" y="42"/>
                    </a:lnTo>
                    <a:lnTo>
                      <a:pt x="170" y="41"/>
                    </a:lnTo>
                    <a:lnTo>
                      <a:pt x="182" y="38"/>
                    </a:lnTo>
                    <a:lnTo>
                      <a:pt x="194" y="37"/>
                    </a:lnTo>
                    <a:lnTo>
                      <a:pt x="253" y="23"/>
                    </a:lnTo>
                    <a:lnTo>
                      <a:pt x="263" y="20"/>
                    </a:lnTo>
                    <a:lnTo>
                      <a:pt x="274" y="16"/>
                    </a:lnTo>
                    <a:lnTo>
                      <a:pt x="31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25" name="Freeform 23"/>
              <p:cNvSpPr>
                <a:spLocks/>
              </p:cNvSpPr>
              <p:nvPr/>
            </p:nvSpPr>
            <p:spPr bwMode="auto">
              <a:xfrm>
                <a:off x="4693" y="2970"/>
                <a:ext cx="155" cy="118"/>
              </a:xfrm>
              <a:custGeom>
                <a:avLst/>
                <a:gdLst>
                  <a:gd name="T0" fmla="*/ 38 w 311"/>
                  <a:gd name="T1" fmla="*/ 25 h 236"/>
                  <a:gd name="T2" fmla="*/ 34 w 311"/>
                  <a:gd name="T3" fmla="*/ 26 h 236"/>
                  <a:gd name="T4" fmla="*/ 29 w 311"/>
                  <a:gd name="T5" fmla="*/ 28 h 236"/>
                  <a:gd name="T6" fmla="*/ 24 w 311"/>
                  <a:gd name="T7" fmla="*/ 29 h 236"/>
                  <a:gd name="T8" fmla="*/ 19 w 311"/>
                  <a:gd name="T9" fmla="*/ 29 h 236"/>
                  <a:gd name="T10" fmla="*/ 14 w 311"/>
                  <a:gd name="T11" fmla="*/ 30 h 236"/>
                  <a:gd name="T12" fmla="*/ 9 w 311"/>
                  <a:gd name="T13" fmla="*/ 30 h 236"/>
                  <a:gd name="T14" fmla="*/ 4 w 311"/>
                  <a:gd name="T15" fmla="*/ 30 h 236"/>
                  <a:gd name="T16" fmla="*/ 0 w 311"/>
                  <a:gd name="T17" fmla="*/ 30 h 236"/>
                  <a:gd name="T18" fmla="*/ 0 w 311"/>
                  <a:gd name="T19" fmla="*/ 19 h 236"/>
                  <a:gd name="T20" fmla="*/ 0 w 311"/>
                  <a:gd name="T21" fmla="*/ 7 h 236"/>
                  <a:gd name="T22" fmla="*/ 14 w 311"/>
                  <a:gd name="T23" fmla="*/ 11 h 236"/>
                  <a:gd name="T24" fmla="*/ 13 w 311"/>
                  <a:gd name="T25" fmla="*/ 10 h 236"/>
                  <a:gd name="T26" fmla="*/ 12 w 311"/>
                  <a:gd name="T27" fmla="*/ 8 h 236"/>
                  <a:gd name="T28" fmla="*/ 10 w 311"/>
                  <a:gd name="T29" fmla="*/ 9 h 236"/>
                  <a:gd name="T30" fmla="*/ 11 w 311"/>
                  <a:gd name="T31" fmla="*/ 13 h 236"/>
                  <a:gd name="T32" fmla="*/ 8 w 311"/>
                  <a:gd name="T33" fmla="*/ 14 h 236"/>
                  <a:gd name="T34" fmla="*/ 9 w 311"/>
                  <a:gd name="T35" fmla="*/ 17 h 236"/>
                  <a:gd name="T36" fmla="*/ 11 w 311"/>
                  <a:gd name="T37" fmla="*/ 22 h 236"/>
                  <a:gd name="T38" fmla="*/ 9 w 311"/>
                  <a:gd name="T39" fmla="*/ 24 h 236"/>
                  <a:gd name="T40" fmla="*/ 10 w 311"/>
                  <a:gd name="T41" fmla="*/ 29 h 236"/>
                  <a:gd name="T42" fmla="*/ 12 w 311"/>
                  <a:gd name="T43" fmla="*/ 29 h 236"/>
                  <a:gd name="T44" fmla="*/ 15 w 311"/>
                  <a:gd name="T45" fmla="*/ 29 h 236"/>
                  <a:gd name="T46" fmla="*/ 19 w 311"/>
                  <a:gd name="T47" fmla="*/ 28 h 236"/>
                  <a:gd name="T48" fmla="*/ 22 w 311"/>
                  <a:gd name="T49" fmla="*/ 27 h 236"/>
                  <a:gd name="T50" fmla="*/ 25 w 311"/>
                  <a:gd name="T51" fmla="*/ 26 h 236"/>
                  <a:gd name="T52" fmla="*/ 29 w 311"/>
                  <a:gd name="T53" fmla="*/ 25 h 236"/>
                  <a:gd name="T54" fmla="*/ 32 w 311"/>
                  <a:gd name="T55" fmla="*/ 25 h 236"/>
                  <a:gd name="T56" fmla="*/ 33 w 311"/>
                  <a:gd name="T57" fmla="*/ 21 h 236"/>
                  <a:gd name="T58" fmla="*/ 31 w 311"/>
                  <a:gd name="T59" fmla="*/ 18 h 236"/>
                  <a:gd name="T60" fmla="*/ 32 w 311"/>
                  <a:gd name="T61" fmla="*/ 9 h 236"/>
                  <a:gd name="T62" fmla="*/ 29 w 311"/>
                  <a:gd name="T63" fmla="*/ 8 h 236"/>
                  <a:gd name="T64" fmla="*/ 30 w 311"/>
                  <a:gd name="T65" fmla="*/ 3 h 236"/>
                  <a:gd name="T66" fmla="*/ 33 w 311"/>
                  <a:gd name="T67" fmla="*/ 2 h 236"/>
                  <a:gd name="T68" fmla="*/ 35 w 311"/>
                  <a:gd name="T69" fmla="*/ 2 h 236"/>
                  <a:gd name="T70" fmla="*/ 37 w 311"/>
                  <a:gd name="T71" fmla="*/ 1 h 2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311" h="236">
                    <a:moveTo>
                      <a:pt x="311" y="0"/>
                    </a:moveTo>
                    <a:lnTo>
                      <a:pt x="311" y="194"/>
                    </a:lnTo>
                    <a:lnTo>
                      <a:pt x="293" y="200"/>
                    </a:lnTo>
                    <a:lnTo>
                      <a:pt x="274" y="206"/>
                    </a:lnTo>
                    <a:lnTo>
                      <a:pt x="255" y="212"/>
                    </a:lnTo>
                    <a:lnTo>
                      <a:pt x="236" y="217"/>
                    </a:lnTo>
                    <a:lnTo>
                      <a:pt x="217" y="221"/>
                    </a:lnTo>
                    <a:lnTo>
                      <a:pt x="197" y="225"/>
                    </a:lnTo>
                    <a:lnTo>
                      <a:pt x="177" y="228"/>
                    </a:lnTo>
                    <a:lnTo>
                      <a:pt x="158" y="230"/>
                    </a:lnTo>
                    <a:lnTo>
                      <a:pt x="138" y="233"/>
                    </a:lnTo>
                    <a:lnTo>
                      <a:pt x="119" y="235"/>
                    </a:lnTo>
                    <a:lnTo>
                      <a:pt x="98" y="236"/>
                    </a:lnTo>
                    <a:lnTo>
                      <a:pt x="78" y="236"/>
                    </a:lnTo>
                    <a:lnTo>
                      <a:pt x="59" y="236"/>
                    </a:lnTo>
                    <a:lnTo>
                      <a:pt x="39" y="236"/>
                    </a:lnTo>
                    <a:lnTo>
                      <a:pt x="20" y="236"/>
                    </a:lnTo>
                    <a:lnTo>
                      <a:pt x="0" y="235"/>
                    </a:lnTo>
                    <a:lnTo>
                      <a:pt x="6" y="195"/>
                    </a:lnTo>
                    <a:lnTo>
                      <a:pt x="6" y="146"/>
                    </a:lnTo>
                    <a:lnTo>
                      <a:pt x="5" y="98"/>
                    </a:lnTo>
                    <a:lnTo>
                      <a:pt x="5" y="54"/>
                    </a:lnTo>
                    <a:lnTo>
                      <a:pt x="122" y="43"/>
                    </a:lnTo>
                    <a:lnTo>
                      <a:pt x="115" y="83"/>
                    </a:lnTo>
                    <a:lnTo>
                      <a:pt x="108" y="83"/>
                    </a:lnTo>
                    <a:lnTo>
                      <a:pt x="105" y="75"/>
                    </a:lnTo>
                    <a:lnTo>
                      <a:pt x="101" y="66"/>
                    </a:lnTo>
                    <a:lnTo>
                      <a:pt x="96" y="58"/>
                    </a:lnTo>
                    <a:lnTo>
                      <a:pt x="89" y="54"/>
                    </a:lnTo>
                    <a:lnTo>
                      <a:pt x="84" y="66"/>
                    </a:lnTo>
                    <a:lnTo>
                      <a:pt x="88" y="83"/>
                    </a:lnTo>
                    <a:lnTo>
                      <a:pt x="92" y="101"/>
                    </a:lnTo>
                    <a:lnTo>
                      <a:pt x="97" y="115"/>
                    </a:lnTo>
                    <a:lnTo>
                      <a:pt x="69" y="107"/>
                    </a:lnTo>
                    <a:lnTo>
                      <a:pt x="68" y="116"/>
                    </a:lnTo>
                    <a:lnTo>
                      <a:pt x="78" y="135"/>
                    </a:lnTo>
                    <a:lnTo>
                      <a:pt x="84" y="152"/>
                    </a:lnTo>
                    <a:lnTo>
                      <a:pt x="91" y="169"/>
                    </a:lnTo>
                    <a:lnTo>
                      <a:pt x="101" y="185"/>
                    </a:lnTo>
                    <a:lnTo>
                      <a:pt x="75" y="192"/>
                    </a:lnTo>
                    <a:lnTo>
                      <a:pt x="73" y="227"/>
                    </a:lnTo>
                    <a:lnTo>
                      <a:pt x="81" y="228"/>
                    </a:lnTo>
                    <a:lnTo>
                      <a:pt x="91" y="229"/>
                    </a:lnTo>
                    <a:lnTo>
                      <a:pt x="101" y="228"/>
                    </a:lnTo>
                    <a:lnTo>
                      <a:pt x="113" y="227"/>
                    </a:lnTo>
                    <a:lnTo>
                      <a:pt x="126" y="225"/>
                    </a:lnTo>
                    <a:lnTo>
                      <a:pt x="138" y="222"/>
                    </a:lnTo>
                    <a:lnTo>
                      <a:pt x="152" y="220"/>
                    </a:lnTo>
                    <a:lnTo>
                      <a:pt x="166" y="217"/>
                    </a:lnTo>
                    <a:lnTo>
                      <a:pt x="180" y="213"/>
                    </a:lnTo>
                    <a:lnTo>
                      <a:pt x="194" y="210"/>
                    </a:lnTo>
                    <a:lnTo>
                      <a:pt x="207" y="206"/>
                    </a:lnTo>
                    <a:lnTo>
                      <a:pt x="220" y="203"/>
                    </a:lnTo>
                    <a:lnTo>
                      <a:pt x="233" y="200"/>
                    </a:lnTo>
                    <a:lnTo>
                      <a:pt x="244" y="199"/>
                    </a:lnTo>
                    <a:lnTo>
                      <a:pt x="256" y="197"/>
                    </a:lnTo>
                    <a:lnTo>
                      <a:pt x="265" y="197"/>
                    </a:lnTo>
                    <a:lnTo>
                      <a:pt x="266" y="167"/>
                    </a:lnTo>
                    <a:lnTo>
                      <a:pt x="248" y="164"/>
                    </a:lnTo>
                    <a:lnTo>
                      <a:pt x="252" y="141"/>
                    </a:lnTo>
                    <a:lnTo>
                      <a:pt x="257" y="103"/>
                    </a:lnTo>
                    <a:lnTo>
                      <a:pt x="259" y="66"/>
                    </a:lnTo>
                    <a:lnTo>
                      <a:pt x="257" y="46"/>
                    </a:lnTo>
                    <a:lnTo>
                      <a:pt x="236" y="59"/>
                    </a:lnTo>
                    <a:lnTo>
                      <a:pt x="236" y="24"/>
                    </a:lnTo>
                    <a:lnTo>
                      <a:pt x="245" y="21"/>
                    </a:lnTo>
                    <a:lnTo>
                      <a:pt x="255" y="17"/>
                    </a:lnTo>
                    <a:lnTo>
                      <a:pt x="264" y="15"/>
                    </a:lnTo>
                    <a:lnTo>
                      <a:pt x="274" y="12"/>
                    </a:lnTo>
                    <a:lnTo>
                      <a:pt x="283" y="9"/>
                    </a:lnTo>
                    <a:lnTo>
                      <a:pt x="293" y="6"/>
                    </a:lnTo>
                    <a:lnTo>
                      <a:pt x="302" y="4"/>
                    </a:lnTo>
                    <a:lnTo>
                      <a:pt x="31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26" name="Freeform 24"/>
              <p:cNvSpPr>
                <a:spLocks/>
              </p:cNvSpPr>
              <p:nvPr/>
            </p:nvSpPr>
            <p:spPr bwMode="auto">
              <a:xfrm>
                <a:off x="4793" y="2984"/>
                <a:ext cx="10" cy="14"/>
              </a:xfrm>
              <a:custGeom>
                <a:avLst/>
                <a:gdLst>
                  <a:gd name="T0" fmla="*/ 3 w 19"/>
                  <a:gd name="T1" fmla="*/ 0 h 27"/>
                  <a:gd name="T2" fmla="*/ 1 w 19"/>
                  <a:gd name="T3" fmla="*/ 4 h 27"/>
                  <a:gd name="T4" fmla="*/ 0 w 19"/>
                  <a:gd name="T5" fmla="*/ 1 h 27"/>
                  <a:gd name="T6" fmla="*/ 3 w 19"/>
                  <a:gd name="T7" fmla="*/ 0 h 27"/>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 h="27">
                    <a:moveTo>
                      <a:pt x="19" y="0"/>
                    </a:moveTo>
                    <a:lnTo>
                      <a:pt x="1" y="27"/>
                    </a:lnTo>
                    <a:lnTo>
                      <a:pt x="0" y="3"/>
                    </a:lnTo>
                    <a:lnTo>
                      <a:pt x="1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27" name="Freeform 25"/>
              <p:cNvSpPr>
                <a:spLocks/>
              </p:cNvSpPr>
              <p:nvPr/>
            </p:nvSpPr>
            <p:spPr bwMode="auto">
              <a:xfrm>
                <a:off x="4774" y="2988"/>
                <a:ext cx="11" cy="11"/>
              </a:xfrm>
              <a:custGeom>
                <a:avLst/>
                <a:gdLst>
                  <a:gd name="T0" fmla="*/ 2 w 24"/>
                  <a:gd name="T1" fmla="*/ 0 h 23"/>
                  <a:gd name="T2" fmla="*/ 1 w 24"/>
                  <a:gd name="T3" fmla="*/ 2 h 23"/>
                  <a:gd name="T4" fmla="*/ 1 w 24"/>
                  <a:gd name="T5" fmla="*/ 1 h 23"/>
                  <a:gd name="T6" fmla="*/ 0 w 24"/>
                  <a:gd name="T7" fmla="*/ 0 h 23"/>
                  <a:gd name="T8" fmla="*/ 2 w 24"/>
                  <a:gd name="T9" fmla="*/ 0 h 2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 h="23">
                    <a:moveTo>
                      <a:pt x="24" y="0"/>
                    </a:moveTo>
                    <a:lnTo>
                      <a:pt x="12" y="23"/>
                    </a:lnTo>
                    <a:lnTo>
                      <a:pt x="9" y="15"/>
                    </a:lnTo>
                    <a:lnTo>
                      <a:pt x="0" y="2"/>
                    </a:lnTo>
                    <a:lnTo>
                      <a:pt x="24"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28" name="Freeform 26"/>
              <p:cNvSpPr>
                <a:spLocks/>
              </p:cNvSpPr>
              <p:nvPr/>
            </p:nvSpPr>
            <p:spPr bwMode="auto">
              <a:xfrm>
                <a:off x="4758" y="2991"/>
                <a:ext cx="13" cy="12"/>
              </a:xfrm>
              <a:custGeom>
                <a:avLst/>
                <a:gdLst>
                  <a:gd name="T0" fmla="*/ 3 w 27"/>
                  <a:gd name="T1" fmla="*/ 0 h 24"/>
                  <a:gd name="T2" fmla="*/ 1 w 27"/>
                  <a:gd name="T3" fmla="*/ 3 h 24"/>
                  <a:gd name="T4" fmla="*/ 1 w 27"/>
                  <a:gd name="T5" fmla="*/ 2 h 24"/>
                  <a:gd name="T6" fmla="*/ 0 w 27"/>
                  <a:gd name="T7" fmla="*/ 2 h 24"/>
                  <a:gd name="T8" fmla="*/ 0 w 27"/>
                  <a:gd name="T9" fmla="*/ 0 h 24"/>
                  <a:gd name="T10" fmla="*/ 3 w 27"/>
                  <a:gd name="T11" fmla="*/ 0 h 24"/>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27" h="24">
                    <a:moveTo>
                      <a:pt x="27" y="0"/>
                    </a:moveTo>
                    <a:lnTo>
                      <a:pt x="11" y="24"/>
                    </a:lnTo>
                    <a:lnTo>
                      <a:pt x="9" y="15"/>
                    </a:lnTo>
                    <a:lnTo>
                      <a:pt x="7" y="11"/>
                    </a:lnTo>
                    <a:lnTo>
                      <a:pt x="0" y="0"/>
                    </a:lnTo>
                    <a:lnTo>
                      <a:pt x="27"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29" name="Freeform 27"/>
              <p:cNvSpPr>
                <a:spLocks/>
              </p:cNvSpPr>
              <p:nvPr/>
            </p:nvSpPr>
            <p:spPr bwMode="auto">
              <a:xfrm>
                <a:off x="4739" y="2995"/>
                <a:ext cx="77" cy="70"/>
              </a:xfrm>
              <a:custGeom>
                <a:avLst/>
                <a:gdLst>
                  <a:gd name="T0" fmla="*/ 16 w 155"/>
                  <a:gd name="T1" fmla="*/ 0 h 139"/>
                  <a:gd name="T2" fmla="*/ 16 w 155"/>
                  <a:gd name="T3" fmla="*/ 2 h 139"/>
                  <a:gd name="T4" fmla="*/ 16 w 155"/>
                  <a:gd name="T5" fmla="*/ 3 h 139"/>
                  <a:gd name="T6" fmla="*/ 16 w 155"/>
                  <a:gd name="T7" fmla="*/ 4 h 139"/>
                  <a:gd name="T8" fmla="*/ 17 w 155"/>
                  <a:gd name="T9" fmla="*/ 5 h 139"/>
                  <a:gd name="T10" fmla="*/ 19 w 155"/>
                  <a:gd name="T11" fmla="*/ 2 h 139"/>
                  <a:gd name="T12" fmla="*/ 19 w 155"/>
                  <a:gd name="T13" fmla="*/ 6 h 139"/>
                  <a:gd name="T14" fmla="*/ 18 w 155"/>
                  <a:gd name="T15" fmla="*/ 9 h 139"/>
                  <a:gd name="T16" fmla="*/ 18 w 155"/>
                  <a:gd name="T17" fmla="*/ 12 h 139"/>
                  <a:gd name="T18" fmla="*/ 16 w 155"/>
                  <a:gd name="T19" fmla="*/ 16 h 139"/>
                  <a:gd name="T20" fmla="*/ 14 w 155"/>
                  <a:gd name="T21" fmla="*/ 16 h 139"/>
                  <a:gd name="T22" fmla="*/ 15 w 155"/>
                  <a:gd name="T23" fmla="*/ 10 h 139"/>
                  <a:gd name="T24" fmla="*/ 14 w 155"/>
                  <a:gd name="T25" fmla="*/ 10 h 139"/>
                  <a:gd name="T26" fmla="*/ 14 w 155"/>
                  <a:gd name="T27" fmla="*/ 8 h 139"/>
                  <a:gd name="T28" fmla="*/ 14 w 155"/>
                  <a:gd name="T29" fmla="*/ 7 h 139"/>
                  <a:gd name="T30" fmla="*/ 14 w 155"/>
                  <a:gd name="T31" fmla="*/ 6 h 139"/>
                  <a:gd name="T32" fmla="*/ 13 w 155"/>
                  <a:gd name="T33" fmla="*/ 5 h 139"/>
                  <a:gd name="T34" fmla="*/ 10 w 155"/>
                  <a:gd name="T35" fmla="*/ 9 h 139"/>
                  <a:gd name="T36" fmla="*/ 10 w 155"/>
                  <a:gd name="T37" fmla="*/ 9 h 139"/>
                  <a:gd name="T38" fmla="*/ 9 w 155"/>
                  <a:gd name="T39" fmla="*/ 8 h 139"/>
                  <a:gd name="T40" fmla="*/ 8 w 155"/>
                  <a:gd name="T41" fmla="*/ 7 h 139"/>
                  <a:gd name="T42" fmla="*/ 8 w 155"/>
                  <a:gd name="T43" fmla="*/ 6 h 139"/>
                  <a:gd name="T44" fmla="*/ 7 w 155"/>
                  <a:gd name="T45" fmla="*/ 6 h 139"/>
                  <a:gd name="T46" fmla="*/ 7 w 155"/>
                  <a:gd name="T47" fmla="*/ 11 h 139"/>
                  <a:gd name="T48" fmla="*/ 6 w 155"/>
                  <a:gd name="T49" fmla="*/ 10 h 139"/>
                  <a:gd name="T50" fmla="*/ 5 w 155"/>
                  <a:gd name="T51" fmla="*/ 10 h 139"/>
                  <a:gd name="T52" fmla="*/ 4 w 155"/>
                  <a:gd name="T53" fmla="*/ 9 h 139"/>
                  <a:gd name="T54" fmla="*/ 3 w 155"/>
                  <a:gd name="T55" fmla="*/ 9 h 139"/>
                  <a:gd name="T56" fmla="*/ 4 w 155"/>
                  <a:gd name="T57" fmla="*/ 12 h 139"/>
                  <a:gd name="T58" fmla="*/ 4 w 155"/>
                  <a:gd name="T59" fmla="*/ 14 h 139"/>
                  <a:gd name="T60" fmla="*/ 6 w 155"/>
                  <a:gd name="T61" fmla="*/ 15 h 139"/>
                  <a:gd name="T62" fmla="*/ 7 w 155"/>
                  <a:gd name="T63" fmla="*/ 17 h 139"/>
                  <a:gd name="T64" fmla="*/ 5 w 155"/>
                  <a:gd name="T65" fmla="*/ 18 h 139"/>
                  <a:gd name="T66" fmla="*/ 4 w 155"/>
                  <a:gd name="T67" fmla="*/ 18 h 139"/>
                  <a:gd name="T68" fmla="*/ 2 w 155"/>
                  <a:gd name="T69" fmla="*/ 17 h 139"/>
                  <a:gd name="T70" fmla="*/ 1 w 155"/>
                  <a:gd name="T71" fmla="*/ 16 h 139"/>
                  <a:gd name="T72" fmla="*/ 1 w 155"/>
                  <a:gd name="T73" fmla="*/ 15 h 139"/>
                  <a:gd name="T74" fmla="*/ 0 w 155"/>
                  <a:gd name="T75" fmla="*/ 13 h 139"/>
                  <a:gd name="T76" fmla="*/ 0 w 155"/>
                  <a:gd name="T77" fmla="*/ 12 h 139"/>
                  <a:gd name="T78" fmla="*/ 0 w 155"/>
                  <a:gd name="T79" fmla="*/ 10 h 139"/>
                  <a:gd name="T80" fmla="*/ 1 w 155"/>
                  <a:gd name="T81" fmla="*/ 11 h 139"/>
                  <a:gd name="T82" fmla="*/ 2 w 155"/>
                  <a:gd name="T83" fmla="*/ 9 h 139"/>
                  <a:gd name="T84" fmla="*/ 1 w 155"/>
                  <a:gd name="T85" fmla="*/ 6 h 139"/>
                  <a:gd name="T86" fmla="*/ 3 w 155"/>
                  <a:gd name="T87" fmla="*/ 7 h 139"/>
                  <a:gd name="T88" fmla="*/ 4 w 155"/>
                  <a:gd name="T89" fmla="*/ 4 h 139"/>
                  <a:gd name="T90" fmla="*/ 4 w 155"/>
                  <a:gd name="T91" fmla="*/ 4 h 139"/>
                  <a:gd name="T92" fmla="*/ 4 w 155"/>
                  <a:gd name="T93" fmla="*/ 5 h 139"/>
                  <a:gd name="T94" fmla="*/ 5 w 155"/>
                  <a:gd name="T95" fmla="*/ 6 h 139"/>
                  <a:gd name="T96" fmla="*/ 6 w 155"/>
                  <a:gd name="T97" fmla="*/ 6 h 139"/>
                  <a:gd name="T98" fmla="*/ 8 w 155"/>
                  <a:gd name="T99" fmla="*/ 1 h 139"/>
                  <a:gd name="T100" fmla="*/ 9 w 155"/>
                  <a:gd name="T101" fmla="*/ 6 h 139"/>
                  <a:gd name="T102" fmla="*/ 10 w 155"/>
                  <a:gd name="T103" fmla="*/ 6 h 139"/>
                  <a:gd name="T104" fmla="*/ 12 w 155"/>
                  <a:gd name="T105" fmla="*/ 1 h 139"/>
                  <a:gd name="T106" fmla="*/ 13 w 155"/>
                  <a:gd name="T107" fmla="*/ 5 h 139"/>
                  <a:gd name="T108" fmla="*/ 16 w 155"/>
                  <a:gd name="T109" fmla="*/ 0 h 139"/>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155" h="139">
                    <a:moveTo>
                      <a:pt x="130" y="0"/>
                    </a:moveTo>
                    <a:lnTo>
                      <a:pt x="129" y="9"/>
                    </a:lnTo>
                    <a:lnTo>
                      <a:pt x="129" y="22"/>
                    </a:lnTo>
                    <a:lnTo>
                      <a:pt x="132" y="32"/>
                    </a:lnTo>
                    <a:lnTo>
                      <a:pt x="140" y="37"/>
                    </a:lnTo>
                    <a:lnTo>
                      <a:pt x="155" y="16"/>
                    </a:lnTo>
                    <a:lnTo>
                      <a:pt x="153" y="45"/>
                    </a:lnTo>
                    <a:lnTo>
                      <a:pt x="151" y="70"/>
                    </a:lnTo>
                    <a:lnTo>
                      <a:pt x="144" y="94"/>
                    </a:lnTo>
                    <a:lnTo>
                      <a:pt x="134" y="121"/>
                    </a:lnTo>
                    <a:lnTo>
                      <a:pt x="112" y="124"/>
                    </a:lnTo>
                    <a:lnTo>
                      <a:pt x="127" y="73"/>
                    </a:lnTo>
                    <a:lnTo>
                      <a:pt x="114" y="73"/>
                    </a:lnTo>
                    <a:lnTo>
                      <a:pt x="117" y="61"/>
                    </a:lnTo>
                    <a:lnTo>
                      <a:pt x="119" y="52"/>
                    </a:lnTo>
                    <a:lnTo>
                      <a:pt x="117" y="45"/>
                    </a:lnTo>
                    <a:lnTo>
                      <a:pt x="107" y="39"/>
                    </a:lnTo>
                    <a:lnTo>
                      <a:pt x="87" y="72"/>
                    </a:lnTo>
                    <a:lnTo>
                      <a:pt x="81" y="65"/>
                    </a:lnTo>
                    <a:lnTo>
                      <a:pt x="75" y="60"/>
                    </a:lnTo>
                    <a:lnTo>
                      <a:pt x="70" y="54"/>
                    </a:lnTo>
                    <a:lnTo>
                      <a:pt x="65" y="47"/>
                    </a:lnTo>
                    <a:lnTo>
                      <a:pt x="60" y="47"/>
                    </a:lnTo>
                    <a:lnTo>
                      <a:pt x="57" y="84"/>
                    </a:lnTo>
                    <a:lnTo>
                      <a:pt x="50" y="80"/>
                    </a:lnTo>
                    <a:lnTo>
                      <a:pt x="44" y="76"/>
                    </a:lnTo>
                    <a:lnTo>
                      <a:pt x="38" y="72"/>
                    </a:lnTo>
                    <a:lnTo>
                      <a:pt x="31" y="69"/>
                    </a:lnTo>
                    <a:lnTo>
                      <a:pt x="34" y="93"/>
                    </a:lnTo>
                    <a:lnTo>
                      <a:pt x="39" y="106"/>
                    </a:lnTo>
                    <a:lnTo>
                      <a:pt x="49" y="115"/>
                    </a:lnTo>
                    <a:lnTo>
                      <a:pt x="61" y="133"/>
                    </a:lnTo>
                    <a:lnTo>
                      <a:pt x="46" y="139"/>
                    </a:lnTo>
                    <a:lnTo>
                      <a:pt x="34" y="138"/>
                    </a:lnTo>
                    <a:lnTo>
                      <a:pt x="23" y="133"/>
                    </a:lnTo>
                    <a:lnTo>
                      <a:pt x="15" y="125"/>
                    </a:lnTo>
                    <a:lnTo>
                      <a:pt x="9" y="114"/>
                    </a:lnTo>
                    <a:lnTo>
                      <a:pt x="5" y="102"/>
                    </a:lnTo>
                    <a:lnTo>
                      <a:pt x="3" y="90"/>
                    </a:lnTo>
                    <a:lnTo>
                      <a:pt x="0" y="79"/>
                    </a:lnTo>
                    <a:lnTo>
                      <a:pt x="9" y="81"/>
                    </a:lnTo>
                    <a:lnTo>
                      <a:pt x="16" y="72"/>
                    </a:lnTo>
                    <a:lnTo>
                      <a:pt x="12" y="45"/>
                    </a:lnTo>
                    <a:lnTo>
                      <a:pt x="28" y="49"/>
                    </a:lnTo>
                    <a:lnTo>
                      <a:pt x="38" y="25"/>
                    </a:lnTo>
                    <a:lnTo>
                      <a:pt x="38" y="32"/>
                    </a:lnTo>
                    <a:lnTo>
                      <a:pt x="39" y="39"/>
                    </a:lnTo>
                    <a:lnTo>
                      <a:pt x="43" y="43"/>
                    </a:lnTo>
                    <a:lnTo>
                      <a:pt x="51" y="45"/>
                    </a:lnTo>
                    <a:lnTo>
                      <a:pt x="70" y="7"/>
                    </a:lnTo>
                    <a:lnTo>
                      <a:pt x="77" y="43"/>
                    </a:lnTo>
                    <a:lnTo>
                      <a:pt x="82" y="45"/>
                    </a:lnTo>
                    <a:lnTo>
                      <a:pt x="96" y="7"/>
                    </a:lnTo>
                    <a:lnTo>
                      <a:pt x="110" y="35"/>
                    </a:lnTo>
                    <a:lnTo>
                      <a:pt x="130" y="0"/>
                    </a:lnTo>
                    <a:close/>
                  </a:path>
                </a:pathLst>
              </a:custGeom>
              <a:solidFill>
                <a:srgbClr val="FF162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30" name="Freeform 28"/>
              <p:cNvSpPr>
                <a:spLocks/>
              </p:cNvSpPr>
              <p:nvPr/>
            </p:nvSpPr>
            <p:spPr bwMode="auto">
              <a:xfrm>
                <a:off x="4759" y="3028"/>
                <a:ext cx="35" cy="26"/>
              </a:xfrm>
              <a:custGeom>
                <a:avLst/>
                <a:gdLst>
                  <a:gd name="T0" fmla="*/ 8 w 69"/>
                  <a:gd name="T1" fmla="*/ 1 h 52"/>
                  <a:gd name="T2" fmla="*/ 8 w 69"/>
                  <a:gd name="T3" fmla="*/ 2 h 52"/>
                  <a:gd name="T4" fmla="*/ 7 w 69"/>
                  <a:gd name="T5" fmla="*/ 3 h 52"/>
                  <a:gd name="T6" fmla="*/ 7 w 69"/>
                  <a:gd name="T7" fmla="*/ 4 h 52"/>
                  <a:gd name="T8" fmla="*/ 7 w 69"/>
                  <a:gd name="T9" fmla="*/ 5 h 52"/>
                  <a:gd name="T10" fmla="*/ 9 w 69"/>
                  <a:gd name="T11" fmla="*/ 5 h 52"/>
                  <a:gd name="T12" fmla="*/ 8 w 69"/>
                  <a:gd name="T13" fmla="*/ 6 h 52"/>
                  <a:gd name="T14" fmla="*/ 7 w 69"/>
                  <a:gd name="T15" fmla="*/ 7 h 52"/>
                  <a:gd name="T16" fmla="*/ 6 w 69"/>
                  <a:gd name="T17" fmla="*/ 7 h 52"/>
                  <a:gd name="T18" fmla="*/ 5 w 69"/>
                  <a:gd name="T19" fmla="*/ 7 h 52"/>
                  <a:gd name="T20" fmla="*/ 4 w 69"/>
                  <a:gd name="T21" fmla="*/ 7 h 52"/>
                  <a:gd name="T22" fmla="*/ 3 w 69"/>
                  <a:gd name="T23" fmla="*/ 7 h 52"/>
                  <a:gd name="T24" fmla="*/ 2 w 69"/>
                  <a:gd name="T25" fmla="*/ 6 h 52"/>
                  <a:gd name="T26" fmla="*/ 1 w 69"/>
                  <a:gd name="T27" fmla="*/ 6 h 52"/>
                  <a:gd name="T28" fmla="*/ 0 w 69"/>
                  <a:gd name="T29" fmla="*/ 4 h 52"/>
                  <a:gd name="T30" fmla="*/ 3 w 69"/>
                  <a:gd name="T31" fmla="*/ 5 h 52"/>
                  <a:gd name="T32" fmla="*/ 3 w 69"/>
                  <a:gd name="T33" fmla="*/ 4 h 52"/>
                  <a:gd name="T34" fmla="*/ 4 w 69"/>
                  <a:gd name="T35" fmla="*/ 3 h 52"/>
                  <a:gd name="T36" fmla="*/ 4 w 69"/>
                  <a:gd name="T37" fmla="*/ 3 h 52"/>
                  <a:gd name="T38" fmla="*/ 4 w 69"/>
                  <a:gd name="T39" fmla="*/ 2 h 52"/>
                  <a:gd name="T40" fmla="*/ 4 w 69"/>
                  <a:gd name="T41" fmla="*/ 3 h 52"/>
                  <a:gd name="T42" fmla="*/ 5 w 69"/>
                  <a:gd name="T43" fmla="*/ 3 h 52"/>
                  <a:gd name="T44" fmla="*/ 5 w 69"/>
                  <a:gd name="T45" fmla="*/ 4 h 52"/>
                  <a:gd name="T46" fmla="*/ 6 w 69"/>
                  <a:gd name="T47" fmla="*/ 4 h 52"/>
                  <a:gd name="T48" fmla="*/ 8 w 69"/>
                  <a:gd name="T49" fmla="*/ 0 h 52"/>
                  <a:gd name="T50" fmla="*/ 8 w 69"/>
                  <a:gd name="T51" fmla="*/ 1 h 52"/>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0" t="0" r="r" b="b"/>
                <a:pathLst>
                  <a:path w="69" h="52">
                    <a:moveTo>
                      <a:pt x="62" y="2"/>
                    </a:moveTo>
                    <a:lnTo>
                      <a:pt x="60" y="11"/>
                    </a:lnTo>
                    <a:lnTo>
                      <a:pt x="56" y="18"/>
                    </a:lnTo>
                    <a:lnTo>
                      <a:pt x="53" y="26"/>
                    </a:lnTo>
                    <a:lnTo>
                      <a:pt x="52" y="34"/>
                    </a:lnTo>
                    <a:lnTo>
                      <a:pt x="69" y="37"/>
                    </a:lnTo>
                    <a:lnTo>
                      <a:pt x="62" y="45"/>
                    </a:lnTo>
                    <a:lnTo>
                      <a:pt x="54" y="50"/>
                    </a:lnTo>
                    <a:lnTo>
                      <a:pt x="47" y="52"/>
                    </a:lnTo>
                    <a:lnTo>
                      <a:pt x="40" y="52"/>
                    </a:lnTo>
                    <a:lnTo>
                      <a:pt x="32" y="51"/>
                    </a:lnTo>
                    <a:lnTo>
                      <a:pt x="23" y="49"/>
                    </a:lnTo>
                    <a:lnTo>
                      <a:pt x="14" y="46"/>
                    </a:lnTo>
                    <a:lnTo>
                      <a:pt x="3" y="43"/>
                    </a:lnTo>
                    <a:lnTo>
                      <a:pt x="0" y="29"/>
                    </a:lnTo>
                    <a:lnTo>
                      <a:pt x="19" y="36"/>
                    </a:lnTo>
                    <a:lnTo>
                      <a:pt x="24" y="29"/>
                    </a:lnTo>
                    <a:lnTo>
                      <a:pt x="26" y="23"/>
                    </a:lnTo>
                    <a:lnTo>
                      <a:pt x="27" y="18"/>
                    </a:lnTo>
                    <a:lnTo>
                      <a:pt x="31" y="12"/>
                    </a:lnTo>
                    <a:lnTo>
                      <a:pt x="32" y="18"/>
                    </a:lnTo>
                    <a:lnTo>
                      <a:pt x="34" y="22"/>
                    </a:lnTo>
                    <a:lnTo>
                      <a:pt x="38" y="26"/>
                    </a:lnTo>
                    <a:lnTo>
                      <a:pt x="43" y="27"/>
                    </a:lnTo>
                    <a:lnTo>
                      <a:pt x="60" y="0"/>
                    </a:lnTo>
                    <a:lnTo>
                      <a:pt x="62" y="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31" name="Freeform 29"/>
              <p:cNvSpPr>
                <a:spLocks/>
              </p:cNvSpPr>
              <p:nvPr/>
            </p:nvSpPr>
            <p:spPr bwMode="auto">
              <a:xfrm>
                <a:off x="4897" y="3029"/>
                <a:ext cx="102" cy="33"/>
              </a:xfrm>
              <a:custGeom>
                <a:avLst/>
                <a:gdLst>
                  <a:gd name="T0" fmla="*/ 23 w 204"/>
                  <a:gd name="T1" fmla="*/ 5 h 65"/>
                  <a:gd name="T2" fmla="*/ 26 w 204"/>
                  <a:gd name="T3" fmla="*/ 6 h 65"/>
                  <a:gd name="T4" fmla="*/ 24 w 204"/>
                  <a:gd name="T5" fmla="*/ 7 h 65"/>
                  <a:gd name="T6" fmla="*/ 22 w 204"/>
                  <a:gd name="T7" fmla="*/ 7 h 65"/>
                  <a:gd name="T8" fmla="*/ 20 w 204"/>
                  <a:gd name="T9" fmla="*/ 8 h 65"/>
                  <a:gd name="T10" fmla="*/ 18 w 204"/>
                  <a:gd name="T11" fmla="*/ 8 h 65"/>
                  <a:gd name="T12" fmla="*/ 16 w 204"/>
                  <a:gd name="T13" fmla="*/ 9 h 65"/>
                  <a:gd name="T14" fmla="*/ 14 w 204"/>
                  <a:gd name="T15" fmla="*/ 9 h 65"/>
                  <a:gd name="T16" fmla="*/ 12 w 204"/>
                  <a:gd name="T17" fmla="*/ 8 h 65"/>
                  <a:gd name="T18" fmla="*/ 9 w 204"/>
                  <a:gd name="T19" fmla="*/ 8 h 65"/>
                  <a:gd name="T20" fmla="*/ 1 w 204"/>
                  <a:gd name="T21" fmla="*/ 6 h 65"/>
                  <a:gd name="T22" fmla="*/ 0 w 204"/>
                  <a:gd name="T23" fmla="*/ 0 h 65"/>
                  <a:gd name="T24" fmla="*/ 11 w 204"/>
                  <a:gd name="T25" fmla="*/ 2 h 65"/>
                  <a:gd name="T26" fmla="*/ 17 w 204"/>
                  <a:gd name="T27" fmla="*/ 3 h 65"/>
                  <a:gd name="T28" fmla="*/ 23 w 204"/>
                  <a:gd name="T29" fmla="*/ 5 h 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04" h="65">
                    <a:moveTo>
                      <a:pt x="178" y="39"/>
                    </a:moveTo>
                    <a:lnTo>
                      <a:pt x="204" y="46"/>
                    </a:lnTo>
                    <a:lnTo>
                      <a:pt x="188" y="50"/>
                    </a:lnTo>
                    <a:lnTo>
                      <a:pt x="172" y="55"/>
                    </a:lnTo>
                    <a:lnTo>
                      <a:pt x="155" y="59"/>
                    </a:lnTo>
                    <a:lnTo>
                      <a:pt x="138" y="63"/>
                    </a:lnTo>
                    <a:lnTo>
                      <a:pt x="122" y="65"/>
                    </a:lnTo>
                    <a:lnTo>
                      <a:pt x="106" y="65"/>
                    </a:lnTo>
                    <a:lnTo>
                      <a:pt x="90" y="64"/>
                    </a:lnTo>
                    <a:lnTo>
                      <a:pt x="72" y="61"/>
                    </a:lnTo>
                    <a:lnTo>
                      <a:pt x="8" y="43"/>
                    </a:lnTo>
                    <a:lnTo>
                      <a:pt x="0" y="0"/>
                    </a:lnTo>
                    <a:lnTo>
                      <a:pt x="84" y="16"/>
                    </a:lnTo>
                    <a:lnTo>
                      <a:pt x="132" y="24"/>
                    </a:lnTo>
                    <a:lnTo>
                      <a:pt x="178" y="39"/>
                    </a:lnTo>
                    <a:close/>
                  </a:path>
                </a:pathLst>
              </a:custGeom>
              <a:solidFill>
                <a:srgbClr val="FF4C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32" name="Freeform 30"/>
              <p:cNvSpPr>
                <a:spLocks/>
              </p:cNvSpPr>
              <p:nvPr/>
            </p:nvSpPr>
            <p:spPr bwMode="auto">
              <a:xfrm>
                <a:off x="4962" y="3054"/>
                <a:ext cx="142" cy="69"/>
              </a:xfrm>
              <a:custGeom>
                <a:avLst/>
                <a:gdLst>
                  <a:gd name="T0" fmla="*/ 13 w 285"/>
                  <a:gd name="T1" fmla="*/ 0 h 137"/>
                  <a:gd name="T2" fmla="*/ 17 w 285"/>
                  <a:gd name="T3" fmla="*/ 3 h 137"/>
                  <a:gd name="T4" fmla="*/ 17 w 285"/>
                  <a:gd name="T5" fmla="*/ 4 h 137"/>
                  <a:gd name="T6" fmla="*/ 16 w 285"/>
                  <a:gd name="T7" fmla="*/ 5 h 137"/>
                  <a:gd name="T8" fmla="*/ 16 w 285"/>
                  <a:gd name="T9" fmla="*/ 6 h 137"/>
                  <a:gd name="T10" fmla="*/ 17 w 285"/>
                  <a:gd name="T11" fmla="*/ 7 h 137"/>
                  <a:gd name="T12" fmla="*/ 18 w 285"/>
                  <a:gd name="T13" fmla="*/ 8 h 137"/>
                  <a:gd name="T14" fmla="*/ 19 w 285"/>
                  <a:gd name="T15" fmla="*/ 8 h 137"/>
                  <a:gd name="T16" fmla="*/ 20 w 285"/>
                  <a:gd name="T17" fmla="*/ 9 h 137"/>
                  <a:gd name="T18" fmla="*/ 21 w 285"/>
                  <a:gd name="T19" fmla="*/ 9 h 137"/>
                  <a:gd name="T20" fmla="*/ 21 w 285"/>
                  <a:gd name="T21" fmla="*/ 9 h 137"/>
                  <a:gd name="T22" fmla="*/ 22 w 285"/>
                  <a:gd name="T23" fmla="*/ 10 h 137"/>
                  <a:gd name="T24" fmla="*/ 23 w 285"/>
                  <a:gd name="T25" fmla="*/ 10 h 137"/>
                  <a:gd name="T26" fmla="*/ 25 w 285"/>
                  <a:gd name="T27" fmla="*/ 10 h 137"/>
                  <a:gd name="T28" fmla="*/ 26 w 285"/>
                  <a:gd name="T29" fmla="*/ 8 h 137"/>
                  <a:gd name="T30" fmla="*/ 35 w 285"/>
                  <a:gd name="T31" fmla="*/ 14 h 137"/>
                  <a:gd name="T32" fmla="*/ 29 w 285"/>
                  <a:gd name="T33" fmla="*/ 17 h 137"/>
                  <a:gd name="T34" fmla="*/ 28 w 285"/>
                  <a:gd name="T35" fmla="*/ 17 h 137"/>
                  <a:gd name="T36" fmla="*/ 27 w 285"/>
                  <a:gd name="T37" fmla="*/ 17 h 137"/>
                  <a:gd name="T38" fmla="*/ 25 w 285"/>
                  <a:gd name="T39" fmla="*/ 18 h 137"/>
                  <a:gd name="T40" fmla="*/ 24 w 285"/>
                  <a:gd name="T41" fmla="*/ 18 h 137"/>
                  <a:gd name="T42" fmla="*/ 23 w 285"/>
                  <a:gd name="T43" fmla="*/ 17 h 137"/>
                  <a:gd name="T44" fmla="*/ 22 w 285"/>
                  <a:gd name="T45" fmla="*/ 17 h 137"/>
                  <a:gd name="T46" fmla="*/ 21 w 285"/>
                  <a:gd name="T47" fmla="*/ 17 h 137"/>
                  <a:gd name="T48" fmla="*/ 20 w 285"/>
                  <a:gd name="T49" fmla="*/ 17 h 137"/>
                  <a:gd name="T50" fmla="*/ 0 w 285"/>
                  <a:gd name="T51" fmla="*/ 4 h 137"/>
                  <a:gd name="T52" fmla="*/ 13 w 285"/>
                  <a:gd name="T53" fmla="*/ 0 h 137"/>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0" t="0" r="r" b="b"/>
                <a:pathLst>
                  <a:path w="285" h="137">
                    <a:moveTo>
                      <a:pt x="105" y="0"/>
                    </a:moveTo>
                    <a:lnTo>
                      <a:pt x="141" y="20"/>
                    </a:lnTo>
                    <a:lnTo>
                      <a:pt x="141" y="26"/>
                    </a:lnTo>
                    <a:lnTo>
                      <a:pt x="131" y="34"/>
                    </a:lnTo>
                    <a:lnTo>
                      <a:pt x="134" y="46"/>
                    </a:lnTo>
                    <a:lnTo>
                      <a:pt x="139" y="53"/>
                    </a:lnTo>
                    <a:lnTo>
                      <a:pt x="145" y="59"/>
                    </a:lnTo>
                    <a:lnTo>
                      <a:pt x="153" y="64"/>
                    </a:lnTo>
                    <a:lnTo>
                      <a:pt x="160" y="67"/>
                    </a:lnTo>
                    <a:lnTo>
                      <a:pt x="168" y="70"/>
                    </a:lnTo>
                    <a:lnTo>
                      <a:pt x="175" y="72"/>
                    </a:lnTo>
                    <a:lnTo>
                      <a:pt x="183" y="73"/>
                    </a:lnTo>
                    <a:lnTo>
                      <a:pt x="190" y="74"/>
                    </a:lnTo>
                    <a:lnTo>
                      <a:pt x="200" y="73"/>
                    </a:lnTo>
                    <a:lnTo>
                      <a:pt x="209" y="62"/>
                    </a:lnTo>
                    <a:lnTo>
                      <a:pt x="285" y="106"/>
                    </a:lnTo>
                    <a:lnTo>
                      <a:pt x="236" y="133"/>
                    </a:lnTo>
                    <a:lnTo>
                      <a:pt x="227" y="135"/>
                    </a:lnTo>
                    <a:lnTo>
                      <a:pt x="217" y="136"/>
                    </a:lnTo>
                    <a:lnTo>
                      <a:pt x="207" y="137"/>
                    </a:lnTo>
                    <a:lnTo>
                      <a:pt x="199" y="137"/>
                    </a:lnTo>
                    <a:lnTo>
                      <a:pt x="190" y="136"/>
                    </a:lnTo>
                    <a:lnTo>
                      <a:pt x="181" y="136"/>
                    </a:lnTo>
                    <a:lnTo>
                      <a:pt x="173" y="135"/>
                    </a:lnTo>
                    <a:lnTo>
                      <a:pt x="164" y="135"/>
                    </a:lnTo>
                    <a:lnTo>
                      <a:pt x="0" y="28"/>
                    </a:lnTo>
                    <a:lnTo>
                      <a:pt x="105" y="0"/>
                    </a:lnTo>
                    <a:close/>
                  </a:path>
                </a:pathLst>
              </a:custGeom>
              <a:solidFill>
                <a:srgbClr val="FF4C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33" name="Freeform 31"/>
              <p:cNvSpPr>
                <a:spLocks/>
              </p:cNvSpPr>
              <p:nvPr/>
            </p:nvSpPr>
            <p:spPr bwMode="auto">
              <a:xfrm>
                <a:off x="4884" y="3056"/>
                <a:ext cx="141" cy="57"/>
              </a:xfrm>
              <a:custGeom>
                <a:avLst/>
                <a:gdLst>
                  <a:gd name="T0" fmla="*/ 5 w 281"/>
                  <a:gd name="T1" fmla="*/ 0 h 114"/>
                  <a:gd name="T2" fmla="*/ 5 w 281"/>
                  <a:gd name="T3" fmla="*/ 1 h 114"/>
                  <a:gd name="T4" fmla="*/ 18 w 281"/>
                  <a:gd name="T5" fmla="*/ 3 h 114"/>
                  <a:gd name="T6" fmla="*/ 36 w 281"/>
                  <a:gd name="T7" fmla="*/ 15 h 114"/>
                  <a:gd name="T8" fmla="*/ 0 w 281"/>
                  <a:gd name="T9" fmla="*/ 10 h 114"/>
                  <a:gd name="T10" fmla="*/ 2 w 281"/>
                  <a:gd name="T11" fmla="*/ 7 h 114"/>
                  <a:gd name="T12" fmla="*/ 22 w 281"/>
                  <a:gd name="T13" fmla="*/ 10 h 114"/>
                  <a:gd name="T14" fmla="*/ 23 w 281"/>
                  <a:gd name="T15" fmla="*/ 10 h 114"/>
                  <a:gd name="T16" fmla="*/ 24 w 281"/>
                  <a:gd name="T17" fmla="*/ 10 h 114"/>
                  <a:gd name="T18" fmla="*/ 24 w 281"/>
                  <a:gd name="T19" fmla="*/ 9 h 114"/>
                  <a:gd name="T20" fmla="*/ 19 w 281"/>
                  <a:gd name="T21" fmla="*/ 6 h 114"/>
                  <a:gd name="T22" fmla="*/ 18 w 281"/>
                  <a:gd name="T23" fmla="*/ 4 h 114"/>
                  <a:gd name="T24" fmla="*/ 4 w 281"/>
                  <a:gd name="T25" fmla="*/ 2 h 114"/>
                  <a:gd name="T26" fmla="*/ 5 w 281"/>
                  <a:gd name="T27" fmla="*/ 0 h 114"/>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281" h="114">
                    <a:moveTo>
                      <a:pt x="33" y="0"/>
                    </a:moveTo>
                    <a:lnTo>
                      <a:pt x="34" y="5"/>
                    </a:lnTo>
                    <a:lnTo>
                      <a:pt x="137" y="24"/>
                    </a:lnTo>
                    <a:lnTo>
                      <a:pt x="281" y="114"/>
                    </a:lnTo>
                    <a:lnTo>
                      <a:pt x="0" y="73"/>
                    </a:lnTo>
                    <a:lnTo>
                      <a:pt x="13" y="54"/>
                    </a:lnTo>
                    <a:lnTo>
                      <a:pt x="175" y="78"/>
                    </a:lnTo>
                    <a:lnTo>
                      <a:pt x="183" y="74"/>
                    </a:lnTo>
                    <a:lnTo>
                      <a:pt x="188" y="77"/>
                    </a:lnTo>
                    <a:lnTo>
                      <a:pt x="192" y="70"/>
                    </a:lnTo>
                    <a:lnTo>
                      <a:pt x="152" y="45"/>
                    </a:lnTo>
                    <a:lnTo>
                      <a:pt x="140" y="30"/>
                    </a:lnTo>
                    <a:lnTo>
                      <a:pt x="28" y="12"/>
                    </a:lnTo>
                    <a:lnTo>
                      <a:pt x="33" y="0"/>
                    </a:lnTo>
                    <a:close/>
                  </a:path>
                </a:pathLst>
              </a:custGeom>
              <a:solidFill>
                <a:srgbClr val="FF4C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34" name="Freeform 32"/>
              <p:cNvSpPr>
                <a:spLocks/>
              </p:cNvSpPr>
              <p:nvPr/>
            </p:nvSpPr>
            <p:spPr bwMode="auto">
              <a:xfrm>
                <a:off x="4735" y="3058"/>
                <a:ext cx="87" cy="19"/>
              </a:xfrm>
              <a:custGeom>
                <a:avLst/>
                <a:gdLst>
                  <a:gd name="T0" fmla="*/ 22 w 173"/>
                  <a:gd name="T1" fmla="*/ 0 h 39"/>
                  <a:gd name="T2" fmla="*/ 22 w 173"/>
                  <a:gd name="T3" fmla="*/ 0 h 39"/>
                  <a:gd name="T4" fmla="*/ 21 w 173"/>
                  <a:gd name="T5" fmla="*/ 1 h 39"/>
                  <a:gd name="T6" fmla="*/ 20 w 173"/>
                  <a:gd name="T7" fmla="*/ 1 h 39"/>
                  <a:gd name="T8" fmla="*/ 18 w 173"/>
                  <a:gd name="T9" fmla="*/ 2 h 39"/>
                  <a:gd name="T10" fmla="*/ 16 w 173"/>
                  <a:gd name="T11" fmla="*/ 2 h 39"/>
                  <a:gd name="T12" fmla="*/ 13 w 173"/>
                  <a:gd name="T13" fmla="*/ 3 h 39"/>
                  <a:gd name="T14" fmla="*/ 11 w 173"/>
                  <a:gd name="T15" fmla="*/ 3 h 39"/>
                  <a:gd name="T16" fmla="*/ 8 w 173"/>
                  <a:gd name="T17" fmla="*/ 4 h 39"/>
                  <a:gd name="T18" fmla="*/ 6 w 173"/>
                  <a:gd name="T19" fmla="*/ 4 h 39"/>
                  <a:gd name="T20" fmla="*/ 3 w 173"/>
                  <a:gd name="T21" fmla="*/ 4 h 39"/>
                  <a:gd name="T22" fmla="*/ 1 w 173"/>
                  <a:gd name="T23" fmla="*/ 4 h 39"/>
                  <a:gd name="T24" fmla="*/ 0 w 173"/>
                  <a:gd name="T25" fmla="*/ 3 h 39"/>
                  <a:gd name="T26" fmla="*/ 3 w 173"/>
                  <a:gd name="T27" fmla="*/ 3 h 39"/>
                  <a:gd name="T28" fmla="*/ 6 w 173"/>
                  <a:gd name="T29" fmla="*/ 2 h 39"/>
                  <a:gd name="T30" fmla="*/ 8 w 173"/>
                  <a:gd name="T31" fmla="*/ 2 h 39"/>
                  <a:gd name="T32" fmla="*/ 11 w 173"/>
                  <a:gd name="T33" fmla="*/ 2 h 39"/>
                  <a:gd name="T34" fmla="*/ 14 w 173"/>
                  <a:gd name="T35" fmla="*/ 1 h 39"/>
                  <a:gd name="T36" fmla="*/ 16 w 173"/>
                  <a:gd name="T37" fmla="*/ 1 h 39"/>
                  <a:gd name="T38" fmla="*/ 19 w 173"/>
                  <a:gd name="T39" fmla="*/ 0 h 39"/>
                  <a:gd name="T40" fmla="*/ 21 w 173"/>
                  <a:gd name="T41" fmla="*/ 0 h 39"/>
                  <a:gd name="T42" fmla="*/ 22 w 173"/>
                  <a:gd name="T43" fmla="*/ 0 h 3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173" h="39">
                    <a:moveTo>
                      <a:pt x="172" y="2"/>
                    </a:moveTo>
                    <a:lnTo>
                      <a:pt x="173" y="6"/>
                    </a:lnTo>
                    <a:lnTo>
                      <a:pt x="168" y="13"/>
                    </a:lnTo>
                    <a:lnTo>
                      <a:pt x="159" y="14"/>
                    </a:lnTo>
                    <a:lnTo>
                      <a:pt x="140" y="20"/>
                    </a:lnTo>
                    <a:lnTo>
                      <a:pt x="121" y="23"/>
                    </a:lnTo>
                    <a:lnTo>
                      <a:pt x="101" y="28"/>
                    </a:lnTo>
                    <a:lnTo>
                      <a:pt x="81" y="30"/>
                    </a:lnTo>
                    <a:lnTo>
                      <a:pt x="61" y="33"/>
                    </a:lnTo>
                    <a:lnTo>
                      <a:pt x="42" y="36"/>
                    </a:lnTo>
                    <a:lnTo>
                      <a:pt x="21" y="37"/>
                    </a:lnTo>
                    <a:lnTo>
                      <a:pt x="1" y="39"/>
                    </a:lnTo>
                    <a:lnTo>
                      <a:pt x="0" y="25"/>
                    </a:lnTo>
                    <a:lnTo>
                      <a:pt x="22" y="24"/>
                    </a:lnTo>
                    <a:lnTo>
                      <a:pt x="43" y="23"/>
                    </a:lnTo>
                    <a:lnTo>
                      <a:pt x="64" y="21"/>
                    </a:lnTo>
                    <a:lnTo>
                      <a:pt x="84" y="19"/>
                    </a:lnTo>
                    <a:lnTo>
                      <a:pt x="105" y="15"/>
                    </a:lnTo>
                    <a:lnTo>
                      <a:pt x="127" y="10"/>
                    </a:lnTo>
                    <a:lnTo>
                      <a:pt x="148" y="6"/>
                    </a:lnTo>
                    <a:lnTo>
                      <a:pt x="168" y="0"/>
                    </a:lnTo>
                    <a:lnTo>
                      <a:pt x="172" y="2"/>
                    </a:lnTo>
                    <a:close/>
                  </a:path>
                </a:pathLst>
              </a:custGeom>
              <a:solidFill>
                <a:srgbClr val="FF162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35" name="Freeform 33"/>
              <p:cNvSpPr>
                <a:spLocks/>
              </p:cNvSpPr>
              <p:nvPr/>
            </p:nvSpPr>
            <p:spPr bwMode="auto">
              <a:xfrm>
                <a:off x="4541" y="3070"/>
                <a:ext cx="130" cy="33"/>
              </a:xfrm>
              <a:custGeom>
                <a:avLst/>
                <a:gdLst>
                  <a:gd name="T0" fmla="*/ 1 w 260"/>
                  <a:gd name="T1" fmla="*/ 0 h 67"/>
                  <a:gd name="T2" fmla="*/ 3 w 260"/>
                  <a:gd name="T3" fmla="*/ 1 h 67"/>
                  <a:gd name="T4" fmla="*/ 5 w 260"/>
                  <a:gd name="T5" fmla="*/ 2 h 67"/>
                  <a:gd name="T6" fmla="*/ 7 w 260"/>
                  <a:gd name="T7" fmla="*/ 2 h 67"/>
                  <a:gd name="T8" fmla="*/ 9 w 260"/>
                  <a:gd name="T9" fmla="*/ 3 h 67"/>
                  <a:gd name="T10" fmla="*/ 11 w 260"/>
                  <a:gd name="T11" fmla="*/ 4 h 67"/>
                  <a:gd name="T12" fmla="*/ 13 w 260"/>
                  <a:gd name="T13" fmla="*/ 4 h 67"/>
                  <a:gd name="T14" fmla="*/ 14 w 260"/>
                  <a:gd name="T15" fmla="*/ 5 h 67"/>
                  <a:gd name="T16" fmla="*/ 16 w 260"/>
                  <a:gd name="T17" fmla="*/ 5 h 67"/>
                  <a:gd name="T18" fmla="*/ 18 w 260"/>
                  <a:gd name="T19" fmla="*/ 6 h 67"/>
                  <a:gd name="T20" fmla="*/ 20 w 260"/>
                  <a:gd name="T21" fmla="*/ 6 h 67"/>
                  <a:gd name="T22" fmla="*/ 22 w 260"/>
                  <a:gd name="T23" fmla="*/ 6 h 67"/>
                  <a:gd name="T24" fmla="*/ 24 w 260"/>
                  <a:gd name="T25" fmla="*/ 7 h 67"/>
                  <a:gd name="T26" fmla="*/ 26 w 260"/>
                  <a:gd name="T27" fmla="*/ 7 h 67"/>
                  <a:gd name="T28" fmla="*/ 28 w 260"/>
                  <a:gd name="T29" fmla="*/ 7 h 67"/>
                  <a:gd name="T30" fmla="*/ 29 w 260"/>
                  <a:gd name="T31" fmla="*/ 7 h 67"/>
                  <a:gd name="T32" fmla="*/ 31 w 260"/>
                  <a:gd name="T33" fmla="*/ 7 h 67"/>
                  <a:gd name="T34" fmla="*/ 33 w 260"/>
                  <a:gd name="T35" fmla="*/ 8 h 67"/>
                  <a:gd name="T36" fmla="*/ 31 w 260"/>
                  <a:gd name="T37" fmla="*/ 8 h 67"/>
                  <a:gd name="T38" fmla="*/ 29 w 260"/>
                  <a:gd name="T39" fmla="*/ 8 h 67"/>
                  <a:gd name="T40" fmla="*/ 27 w 260"/>
                  <a:gd name="T41" fmla="*/ 8 h 67"/>
                  <a:gd name="T42" fmla="*/ 25 w 260"/>
                  <a:gd name="T43" fmla="*/ 8 h 67"/>
                  <a:gd name="T44" fmla="*/ 23 w 260"/>
                  <a:gd name="T45" fmla="*/ 8 h 67"/>
                  <a:gd name="T46" fmla="*/ 21 w 260"/>
                  <a:gd name="T47" fmla="*/ 8 h 67"/>
                  <a:gd name="T48" fmla="*/ 19 w 260"/>
                  <a:gd name="T49" fmla="*/ 7 h 67"/>
                  <a:gd name="T50" fmla="*/ 17 w 260"/>
                  <a:gd name="T51" fmla="*/ 7 h 67"/>
                  <a:gd name="T52" fmla="*/ 15 w 260"/>
                  <a:gd name="T53" fmla="*/ 7 h 67"/>
                  <a:gd name="T54" fmla="*/ 13 w 260"/>
                  <a:gd name="T55" fmla="*/ 6 h 67"/>
                  <a:gd name="T56" fmla="*/ 11 w 260"/>
                  <a:gd name="T57" fmla="*/ 5 h 67"/>
                  <a:gd name="T58" fmla="*/ 9 w 260"/>
                  <a:gd name="T59" fmla="*/ 5 h 67"/>
                  <a:gd name="T60" fmla="*/ 7 w 260"/>
                  <a:gd name="T61" fmla="*/ 4 h 67"/>
                  <a:gd name="T62" fmla="*/ 5 w 260"/>
                  <a:gd name="T63" fmla="*/ 3 h 67"/>
                  <a:gd name="T64" fmla="*/ 3 w 260"/>
                  <a:gd name="T65" fmla="*/ 2 h 67"/>
                  <a:gd name="T66" fmla="*/ 1 w 260"/>
                  <a:gd name="T67" fmla="*/ 1 h 67"/>
                  <a:gd name="T68" fmla="*/ 0 w 260"/>
                  <a:gd name="T69" fmla="*/ 0 h 67"/>
                  <a:gd name="T70" fmla="*/ 1 w 260"/>
                  <a:gd name="T71" fmla="*/ 0 h 67"/>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260" h="67">
                    <a:moveTo>
                      <a:pt x="8" y="1"/>
                    </a:moveTo>
                    <a:lnTo>
                      <a:pt x="23" y="9"/>
                    </a:lnTo>
                    <a:lnTo>
                      <a:pt x="38" y="18"/>
                    </a:lnTo>
                    <a:lnTo>
                      <a:pt x="53" y="23"/>
                    </a:lnTo>
                    <a:lnTo>
                      <a:pt x="68" y="29"/>
                    </a:lnTo>
                    <a:lnTo>
                      <a:pt x="82" y="35"/>
                    </a:lnTo>
                    <a:lnTo>
                      <a:pt x="97" y="39"/>
                    </a:lnTo>
                    <a:lnTo>
                      <a:pt x="112" y="43"/>
                    </a:lnTo>
                    <a:lnTo>
                      <a:pt x="127" y="46"/>
                    </a:lnTo>
                    <a:lnTo>
                      <a:pt x="142" y="50"/>
                    </a:lnTo>
                    <a:lnTo>
                      <a:pt x="157" y="52"/>
                    </a:lnTo>
                    <a:lnTo>
                      <a:pt x="172" y="53"/>
                    </a:lnTo>
                    <a:lnTo>
                      <a:pt x="187" y="56"/>
                    </a:lnTo>
                    <a:lnTo>
                      <a:pt x="202" y="57"/>
                    </a:lnTo>
                    <a:lnTo>
                      <a:pt x="217" y="58"/>
                    </a:lnTo>
                    <a:lnTo>
                      <a:pt x="232" y="59"/>
                    </a:lnTo>
                    <a:lnTo>
                      <a:pt x="247" y="60"/>
                    </a:lnTo>
                    <a:lnTo>
                      <a:pt x="260" y="67"/>
                    </a:lnTo>
                    <a:lnTo>
                      <a:pt x="244" y="67"/>
                    </a:lnTo>
                    <a:lnTo>
                      <a:pt x="228" y="67"/>
                    </a:lnTo>
                    <a:lnTo>
                      <a:pt x="212" y="67"/>
                    </a:lnTo>
                    <a:lnTo>
                      <a:pt x="196" y="66"/>
                    </a:lnTo>
                    <a:lnTo>
                      <a:pt x="181" y="65"/>
                    </a:lnTo>
                    <a:lnTo>
                      <a:pt x="165" y="64"/>
                    </a:lnTo>
                    <a:lnTo>
                      <a:pt x="149" y="61"/>
                    </a:lnTo>
                    <a:lnTo>
                      <a:pt x="133" y="59"/>
                    </a:lnTo>
                    <a:lnTo>
                      <a:pt x="117" y="56"/>
                    </a:lnTo>
                    <a:lnTo>
                      <a:pt x="100" y="51"/>
                    </a:lnTo>
                    <a:lnTo>
                      <a:pt x="84" y="46"/>
                    </a:lnTo>
                    <a:lnTo>
                      <a:pt x="68" y="41"/>
                    </a:lnTo>
                    <a:lnTo>
                      <a:pt x="52" y="35"/>
                    </a:lnTo>
                    <a:lnTo>
                      <a:pt x="36" y="28"/>
                    </a:lnTo>
                    <a:lnTo>
                      <a:pt x="20" y="20"/>
                    </a:lnTo>
                    <a:lnTo>
                      <a:pt x="4" y="11"/>
                    </a:lnTo>
                    <a:lnTo>
                      <a:pt x="0" y="0"/>
                    </a:lnTo>
                    <a:lnTo>
                      <a:pt x="8" y="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36" name="Freeform 34"/>
              <p:cNvSpPr>
                <a:spLocks/>
              </p:cNvSpPr>
              <p:nvPr/>
            </p:nvSpPr>
            <p:spPr bwMode="auto">
              <a:xfrm>
                <a:off x="5033" y="3071"/>
                <a:ext cx="28" cy="15"/>
              </a:xfrm>
              <a:custGeom>
                <a:avLst/>
                <a:gdLst>
                  <a:gd name="T0" fmla="*/ 3 w 56"/>
                  <a:gd name="T1" fmla="*/ 0 h 30"/>
                  <a:gd name="T2" fmla="*/ 4 w 56"/>
                  <a:gd name="T3" fmla="*/ 1 h 30"/>
                  <a:gd name="T4" fmla="*/ 5 w 56"/>
                  <a:gd name="T5" fmla="*/ 1 h 30"/>
                  <a:gd name="T6" fmla="*/ 5 w 56"/>
                  <a:gd name="T7" fmla="*/ 1 h 30"/>
                  <a:gd name="T8" fmla="*/ 6 w 56"/>
                  <a:gd name="T9" fmla="*/ 2 h 30"/>
                  <a:gd name="T10" fmla="*/ 6 w 56"/>
                  <a:gd name="T11" fmla="*/ 2 h 30"/>
                  <a:gd name="T12" fmla="*/ 7 w 56"/>
                  <a:gd name="T13" fmla="*/ 3 h 30"/>
                  <a:gd name="T14" fmla="*/ 7 w 56"/>
                  <a:gd name="T15" fmla="*/ 3 h 30"/>
                  <a:gd name="T16" fmla="*/ 7 w 56"/>
                  <a:gd name="T17" fmla="*/ 4 h 30"/>
                  <a:gd name="T18" fmla="*/ 6 w 56"/>
                  <a:gd name="T19" fmla="*/ 4 h 30"/>
                  <a:gd name="T20" fmla="*/ 5 w 56"/>
                  <a:gd name="T21" fmla="*/ 4 h 30"/>
                  <a:gd name="T22" fmla="*/ 4 w 56"/>
                  <a:gd name="T23" fmla="*/ 4 h 30"/>
                  <a:gd name="T24" fmla="*/ 4 w 56"/>
                  <a:gd name="T25" fmla="*/ 4 h 30"/>
                  <a:gd name="T26" fmla="*/ 3 w 56"/>
                  <a:gd name="T27" fmla="*/ 3 h 30"/>
                  <a:gd name="T28" fmla="*/ 2 w 56"/>
                  <a:gd name="T29" fmla="*/ 3 h 30"/>
                  <a:gd name="T30" fmla="*/ 1 w 56"/>
                  <a:gd name="T31" fmla="*/ 2 h 30"/>
                  <a:gd name="T32" fmla="*/ 0 w 56"/>
                  <a:gd name="T33" fmla="*/ 1 h 30"/>
                  <a:gd name="T34" fmla="*/ 1 w 56"/>
                  <a:gd name="T35" fmla="*/ 0 h 30"/>
                  <a:gd name="T36" fmla="*/ 3 w 56"/>
                  <a:gd name="T37" fmla="*/ 0 h 3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0" t="0" r="r" b="b"/>
                <a:pathLst>
                  <a:path w="56" h="30">
                    <a:moveTo>
                      <a:pt x="22" y="0"/>
                    </a:moveTo>
                    <a:lnTo>
                      <a:pt x="27" y="2"/>
                    </a:lnTo>
                    <a:lnTo>
                      <a:pt x="33" y="4"/>
                    </a:lnTo>
                    <a:lnTo>
                      <a:pt x="38" y="6"/>
                    </a:lnTo>
                    <a:lnTo>
                      <a:pt x="42" y="9"/>
                    </a:lnTo>
                    <a:lnTo>
                      <a:pt x="47" y="12"/>
                    </a:lnTo>
                    <a:lnTo>
                      <a:pt x="50" y="17"/>
                    </a:lnTo>
                    <a:lnTo>
                      <a:pt x="54" y="21"/>
                    </a:lnTo>
                    <a:lnTo>
                      <a:pt x="56" y="28"/>
                    </a:lnTo>
                    <a:lnTo>
                      <a:pt x="48" y="30"/>
                    </a:lnTo>
                    <a:lnTo>
                      <a:pt x="40" y="30"/>
                    </a:lnTo>
                    <a:lnTo>
                      <a:pt x="32" y="28"/>
                    </a:lnTo>
                    <a:lnTo>
                      <a:pt x="25" y="26"/>
                    </a:lnTo>
                    <a:lnTo>
                      <a:pt x="18" y="23"/>
                    </a:lnTo>
                    <a:lnTo>
                      <a:pt x="11" y="19"/>
                    </a:lnTo>
                    <a:lnTo>
                      <a:pt x="5" y="13"/>
                    </a:lnTo>
                    <a:lnTo>
                      <a:pt x="0" y="8"/>
                    </a:lnTo>
                    <a:lnTo>
                      <a:pt x="3" y="0"/>
                    </a:lnTo>
                    <a:lnTo>
                      <a:pt x="22" y="0"/>
                    </a:lnTo>
                    <a:close/>
                  </a:path>
                </a:pathLst>
              </a:custGeom>
              <a:solidFill>
                <a:srgbClr val="9999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37" name="Freeform 35"/>
              <p:cNvSpPr>
                <a:spLocks/>
              </p:cNvSpPr>
              <p:nvPr/>
            </p:nvSpPr>
            <p:spPr bwMode="auto">
              <a:xfrm>
                <a:off x="5023" y="3079"/>
                <a:ext cx="37" cy="16"/>
              </a:xfrm>
              <a:custGeom>
                <a:avLst/>
                <a:gdLst>
                  <a:gd name="T0" fmla="*/ 0 w 75"/>
                  <a:gd name="T1" fmla="*/ 1 h 32"/>
                  <a:gd name="T2" fmla="*/ 1 w 75"/>
                  <a:gd name="T3" fmla="*/ 2 h 32"/>
                  <a:gd name="T4" fmla="*/ 2 w 75"/>
                  <a:gd name="T5" fmla="*/ 3 h 32"/>
                  <a:gd name="T6" fmla="*/ 3 w 75"/>
                  <a:gd name="T7" fmla="*/ 3 h 32"/>
                  <a:gd name="T8" fmla="*/ 4 w 75"/>
                  <a:gd name="T9" fmla="*/ 4 h 32"/>
                  <a:gd name="T10" fmla="*/ 5 w 75"/>
                  <a:gd name="T11" fmla="*/ 4 h 32"/>
                  <a:gd name="T12" fmla="*/ 6 w 75"/>
                  <a:gd name="T13" fmla="*/ 4 h 32"/>
                  <a:gd name="T14" fmla="*/ 7 w 75"/>
                  <a:gd name="T15" fmla="*/ 4 h 32"/>
                  <a:gd name="T16" fmla="*/ 8 w 75"/>
                  <a:gd name="T17" fmla="*/ 4 h 32"/>
                  <a:gd name="T18" fmla="*/ 9 w 75"/>
                  <a:gd name="T19" fmla="*/ 4 h 32"/>
                  <a:gd name="T20" fmla="*/ 0 w 75"/>
                  <a:gd name="T21" fmla="*/ 0 h 32"/>
                  <a:gd name="T22" fmla="*/ 0 w 75"/>
                  <a:gd name="T23" fmla="*/ 1 h 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75" h="32">
                    <a:moveTo>
                      <a:pt x="7" y="1"/>
                    </a:moveTo>
                    <a:lnTo>
                      <a:pt x="12" y="11"/>
                    </a:lnTo>
                    <a:lnTo>
                      <a:pt x="17" y="19"/>
                    </a:lnTo>
                    <a:lnTo>
                      <a:pt x="24" y="24"/>
                    </a:lnTo>
                    <a:lnTo>
                      <a:pt x="32" y="27"/>
                    </a:lnTo>
                    <a:lnTo>
                      <a:pt x="40" y="30"/>
                    </a:lnTo>
                    <a:lnTo>
                      <a:pt x="49" y="32"/>
                    </a:lnTo>
                    <a:lnTo>
                      <a:pt x="57" y="32"/>
                    </a:lnTo>
                    <a:lnTo>
                      <a:pt x="66" y="32"/>
                    </a:lnTo>
                    <a:lnTo>
                      <a:pt x="75" y="32"/>
                    </a:lnTo>
                    <a:lnTo>
                      <a:pt x="0" y="0"/>
                    </a:lnTo>
                    <a:lnTo>
                      <a:pt x="7" y="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38" name="Freeform 36"/>
              <p:cNvSpPr>
                <a:spLocks/>
              </p:cNvSpPr>
              <p:nvPr/>
            </p:nvSpPr>
            <p:spPr bwMode="auto">
              <a:xfrm>
                <a:off x="4538" y="3089"/>
                <a:ext cx="343" cy="201"/>
              </a:xfrm>
              <a:custGeom>
                <a:avLst/>
                <a:gdLst>
                  <a:gd name="T0" fmla="*/ 83 w 688"/>
                  <a:gd name="T1" fmla="*/ 9 h 402"/>
                  <a:gd name="T2" fmla="*/ 82 w 688"/>
                  <a:gd name="T3" fmla="*/ 25 h 402"/>
                  <a:gd name="T4" fmla="*/ 82 w 688"/>
                  <a:gd name="T5" fmla="*/ 35 h 402"/>
                  <a:gd name="T6" fmla="*/ 84 w 688"/>
                  <a:gd name="T7" fmla="*/ 34 h 402"/>
                  <a:gd name="T8" fmla="*/ 84 w 688"/>
                  <a:gd name="T9" fmla="*/ 32 h 402"/>
                  <a:gd name="T10" fmla="*/ 85 w 688"/>
                  <a:gd name="T11" fmla="*/ 32 h 402"/>
                  <a:gd name="T12" fmla="*/ 85 w 688"/>
                  <a:gd name="T13" fmla="*/ 38 h 402"/>
                  <a:gd name="T14" fmla="*/ 80 w 688"/>
                  <a:gd name="T15" fmla="*/ 43 h 402"/>
                  <a:gd name="T16" fmla="*/ 73 w 688"/>
                  <a:gd name="T17" fmla="*/ 46 h 402"/>
                  <a:gd name="T18" fmla="*/ 64 w 688"/>
                  <a:gd name="T19" fmla="*/ 48 h 402"/>
                  <a:gd name="T20" fmla="*/ 55 w 688"/>
                  <a:gd name="T21" fmla="*/ 50 h 402"/>
                  <a:gd name="T22" fmla="*/ 46 w 688"/>
                  <a:gd name="T23" fmla="*/ 50 h 402"/>
                  <a:gd name="T24" fmla="*/ 38 w 688"/>
                  <a:gd name="T25" fmla="*/ 51 h 402"/>
                  <a:gd name="T26" fmla="*/ 33 w 688"/>
                  <a:gd name="T27" fmla="*/ 51 h 402"/>
                  <a:gd name="T28" fmla="*/ 32 w 688"/>
                  <a:gd name="T29" fmla="*/ 49 h 402"/>
                  <a:gd name="T30" fmla="*/ 31 w 688"/>
                  <a:gd name="T31" fmla="*/ 47 h 402"/>
                  <a:gd name="T32" fmla="*/ 36 w 688"/>
                  <a:gd name="T33" fmla="*/ 46 h 402"/>
                  <a:gd name="T34" fmla="*/ 28 w 688"/>
                  <a:gd name="T35" fmla="*/ 45 h 402"/>
                  <a:gd name="T36" fmla="*/ 26 w 688"/>
                  <a:gd name="T37" fmla="*/ 42 h 402"/>
                  <a:gd name="T38" fmla="*/ 23 w 688"/>
                  <a:gd name="T39" fmla="*/ 41 h 402"/>
                  <a:gd name="T40" fmla="*/ 20 w 688"/>
                  <a:gd name="T41" fmla="*/ 39 h 402"/>
                  <a:gd name="T42" fmla="*/ 20 w 688"/>
                  <a:gd name="T43" fmla="*/ 35 h 402"/>
                  <a:gd name="T44" fmla="*/ 24 w 688"/>
                  <a:gd name="T45" fmla="*/ 29 h 402"/>
                  <a:gd name="T46" fmla="*/ 29 w 688"/>
                  <a:gd name="T47" fmla="*/ 25 h 402"/>
                  <a:gd name="T48" fmla="*/ 35 w 688"/>
                  <a:gd name="T49" fmla="*/ 23 h 402"/>
                  <a:gd name="T50" fmla="*/ 42 w 688"/>
                  <a:gd name="T51" fmla="*/ 19 h 402"/>
                  <a:gd name="T52" fmla="*/ 41 w 688"/>
                  <a:gd name="T53" fmla="*/ 16 h 402"/>
                  <a:gd name="T54" fmla="*/ 40 w 688"/>
                  <a:gd name="T55" fmla="*/ 14 h 402"/>
                  <a:gd name="T56" fmla="*/ 36 w 688"/>
                  <a:gd name="T57" fmla="*/ 12 h 402"/>
                  <a:gd name="T58" fmla="*/ 31 w 688"/>
                  <a:gd name="T59" fmla="*/ 13 h 402"/>
                  <a:gd name="T60" fmla="*/ 26 w 688"/>
                  <a:gd name="T61" fmla="*/ 15 h 402"/>
                  <a:gd name="T62" fmla="*/ 22 w 688"/>
                  <a:gd name="T63" fmla="*/ 18 h 402"/>
                  <a:gd name="T64" fmla="*/ 17 w 688"/>
                  <a:gd name="T65" fmla="*/ 22 h 402"/>
                  <a:gd name="T66" fmla="*/ 13 w 688"/>
                  <a:gd name="T67" fmla="*/ 26 h 402"/>
                  <a:gd name="T68" fmla="*/ 10 w 688"/>
                  <a:gd name="T69" fmla="*/ 30 h 402"/>
                  <a:gd name="T70" fmla="*/ 8 w 688"/>
                  <a:gd name="T71" fmla="*/ 33 h 402"/>
                  <a:gd name="T72" fmla="*/ 0 w 688"/>
                  <a:gd name="T73" fmla="*/ 24 h 402"/>
                  <a:gd name="T74" fmla="*/ 0 w 688"/>
                  <a:gd name="T75" fmla="*/ 9 h 402"/>
                  <a:gd name="T76" fmla="*/ 4 w 688"/>
                  <a:gd name="T77" fmla="*/ 3 h 402"/>
                  <a:gd name="T78" fmla="*/ 13 w 688"/>
                  <a:gd name="T79" fmla="*/ 6 h 402"/>
                  <a:gd name="T80" fmla="*/ 22 w 688"/>
                  <a:gd name="T81" fmla="*/ 8 h 402"/>
                  <a:gd name="T82" fmla="*/ 32 w 688"/>
                  <a:gd name="T83" fmla="*/ 9 h 402"/>
                  <a:gd name="T84" fmla="*/ 43 w 688"/>
                  <a:gd name="T85" fmla="*/ 9 h 402"/>
                  <a:gd name="T86" fmla="*/ 53 w 688"/>
                  <a:gd name="T87" fmla="*/ 8 h 402"/>
                  <a:gd name="T88" fmla="*/ 63 w 688"/>
                  <a:gd name="T89" fmla="*/ 7 h 402"/>
                  <a:gd name="T90" fmla="*/ 72 w 688"/>
                  <a:gd name="T91" fmla="*/ 5 h 402"/>
                  <a:gd name="T92" fmla="*/ 82 w 688"/>
                  <a:gd name="T93" fmla="*/ 0 h 402"/>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688" h="402">
                    <a:moveTo>
                      <a:pt x="666" y="3"/>
                    </a:moveTo>
                    <a:lnTo>
                      <a:pt x="665" y="68"/>
                    </a:lnTo>
                    <a:lnTo>
                      <a:pt x="662" y="134"/>
                    </a:lnTo>
                    <a:lnTo>
                      <a:pt x="661" y="200"/>
                    </a:lnTo>
                    <a:lnTo>
                      <a:pt x="659" y="266"/>
                    </a:lnTo>
                    <a:lnTo>
                      <a:pt x="662" y="275"/>
                    </a:lnTo>
                    <a:lnTo>
                      <a:pt x="671" y="277"/>
                    </a:lnTo>
                    <a:lnTo>
                      <a:pt x="676" y="271"/>
                    </a:lnTo>
                    <a:lnTo>
                      <a:pt x="680" y="263"/>
                    </a:lnTo>
                    <a:lnTo>
                      <a:pt x="680" y="255"/>
                    </a:lnTo>
                    <a:lnTo>
                      <a:pt x="680" y="247"/>
                    </a:lnTo>
                    <a:lnTo>
                      <a:pt x="686" y="249"/>
                    </a:lnTo>
                    <a:lnTo>
                      <a:pt x="688" y="276"/>
                    </a:lnTo>
                    <a:lnTo>
                      <a:pt x="682" y="300"/>
                    </a:lnTo>
                    <a:lnTo>
                      <a:pt x="667" y="321"/>
                    </a:lnTo>
                    <a:lnTo>
                      <a:pt x="646" y="338"/>
                    </a:lnTo>
                    <a:lnTo>
                      <a:pt x="620" y="353"/>
                    </a:lnTo>
                    <a:lnTo>
                      <a:pt x="589" y="365"/>
                    </a:lnTo>
                    <a:lnTo>
                      <a:pt x="554" y="376"/>
                    </a:lnTo>
                    <a:lnTo>
                      <a:pt x="517" y="384"/>
                    </a:lnTo>
                    <a:lnTo>
                      <a:pt x="479" y="390"/>
                    </a:lnTo>
                    <a:lnTo>
                      <a:pt x="441" y="394"/>
                    </a:lnTo>
                    <a:lnTo>
                      <a:pt x="405" y="398"/>
                    </a:lnTo>
                    <a:lnTo>
                      <a:pt x="369" y="400"/>
                    </a:lnTo>
                    <a:lnTo>
                      <a:pt x="337" y="401"/>
                    </a:lnTo>
                    <a:lnTo>
                      <a:pt x="309" y="402"/>
                    </a:lnTo>
                    <a:lnTo>
                      <a:pt x="286" y="402"/>
                    </a:lnTo>
                    <a:lnTo>
                      <a:pt x="270" y="402"/>
                    </a:lnTo>
                    <a:lnTo>
                      <a:pt x="264" y="395"/>
                    </a:lnTo>
                    <a:lnTo>
                      <a:pt x="258" y="390"/>
                    </a:lnTo>
                    <a:lnTo>
                      <a:pt x="254" y="383"/>
                    </a:lnTo>
                    <a:lnTo>
                      <a:pt x="251" y="374"/>
                    </a:lnTo>
                    <a:lnTo>
                      <a:pt x="288" y="374"/>
                    </a:lnTo>
                    <a:lnTo>
                      <a:pt x="289" y="365"/>
                    </a:lnTo>
                    <a:lnTo>
                      <a:pt x="241" y="362"/>
                    </a:lnTo>
                    <a:lnTo>
                      <a:pt x="231" y="353"/>
                    </a:lnTo>
                    <a:lnTo>
                      <a:pt x="219" y="344"/>
                    </a:lnTo>
                    <a:lnTo>
                      <a:pt x="208" y="336"/>
                    </a:lnTo>
                    <a:lnTo>
                      <a:pt x="197" y="329"/>
                    </a:lnTo>
                    <a:lnTo>
                      <a:pt x="186" y="322"/>
                    </a:lnTo>
                    <a:lnTo>
                      <a:pt x="174" y="315"/>
                    </a:lnTo>
                    <a:lnTo>
                      <a:pt x="163" y="308"/>
                    </a:lnTo>
                    <a:lnTo>
                      <a:pt x="151" y="302"/>
                    </a:lnTo>
                    <a:lnTo>
                      <a:pt x="166" y="275"/>
                    </a:lnTo>
                    <a:lnTo>
                      <a:pt x="181" y="251"/>
                    </a:lnTo>
                    <a:lnTo>
                      <a:pt x="198" y="231"/>
                    </a:lnTo>
                    <a:lnTo>
                      <a:pt x="218" y="213"/>
                    </a:lnTo>
                    <a:lnTo>
                      <a:pt x="238" y="200"/>
                    </a:lnTo>
                    <a:lnTo>
                      <a:pt x="261" y="188"/>
                    </a:lnTo>
                    <a:lnTo>
                      <a:pt x="286" y="178"/>
                    </a:lnTo>
                    <a:lnTo>
                      <a:pt x="315" y="171"/>
                    </a:lnTo>
                    <a:lnTo>
                      <a:pt x="337" y="149"/>
                    </a:lnTo>
                    <a:lnTo>
                      <a:pt x="335" y="139"/>
                    </a:lnTo>
                    <a:lnTo>
                      <a:pt x="333" y="128"/>
                    </a:lnTo>
                    <a:lnTo>
                      <a:pt x="331" y="119"/>
                    </a:lnTo>
                    <a:lnTo>
                      <a:pt x="327" y="109"/>
                    </a:lnTo>
                    <a:lnTo>
                      <a:pt x="309" y="99"/>
                    </a:lnTo>
                    <a:lnTo>
                      <a:pt x="291" y="95"/>
                    </a:lnTo>
                    <a:lnTo>
                      <a:pt x="272" y="95"/>
                    </a:lnTo>
                    <a:lnTo>
                      <a:pt x="253" y="98"/>
                    </a:lnTo>
                    <a:lnTo>
                      <a:pt x="233" y="105"/>
                    </a:lnTo>
                    <a:lnTo>
                      <a:pt x="213" y="114"/>
                    </a:lnTo>
                    <a:lnTo>
                      <a:pt x="195" y="127"/>
                    </a:lnTo>
                    <a:lnTo>
                      <a:pt x="177" y="141"/>
                    </a:lnTo>
                    <a:lnTo>
                      <a:pt x="158" y="156"/>
                    </a:lnTo>
                    <a:lnTo>
                      <a:pt x="141" y="172"/>
                    </a:lnTo>
                    <a:lnTo>
                      <a:pt x="126" y="188"/>
                    </a:lnTo>
                    <a:lnTo>
                      <a:pt x="111" y="204"/>
                    </a:lnTo>
                    <a:lnTo>
                      <a:pt x="97" y="220"/>
                    </a:lnTo>
                    <a:lnTo>
                      <a:pt x="86" y="235"/>
                    </a:lnTo>
                    <a:lnTo>
                      <a:pt x="76" y="248"/>
                    </a:lnTo>
                    <a:lnTo>
                      <a:pt x="68" y="260"/>
                    </a:lnTo>
                    <a:lnTo>
                      <a:pt x="0" y="248"/>
                    </a:lnTo>
                    <a:lnTo>
                      <a:pt x="0" y="187"/>
                    </a:lnTo>
                    <a:lnTo>
                      <a:pt x="0" y="127"/>
                    </a:lnTo>
                    <a:lnTo>
                      <a:pt x="0" y="66"/>
                    </a:lnTo>
                    <a:lnTo>
                      <a:pt x="0" y="5"/>
                    </a:lnTo>
                    <a:lnTo>
                      <a:pt x="33" y="22"/>
                    </a:lnTo>
                    <a:lnTo>
                      <a:pt x="67" y="36"/>
                    </a:lnTo>
                    <a:lnTo>
                      <a:pt x="104" y="48"/>
                    </a:lnTo>
                    <a:lnTo>
                      <a:pt x="142" y="57"/>
                    </a:lnTo>
                    <a:lnTo>
                      <a:pt x="181" y="64"/>
                    </a:lnTo>
                    <a:lnTo>
                      <a:pt x="221" y="68"/>
                    </a:lnTo>
                    <a:lnTo>
                      <a:pt x="262" y="72"/>
                    </a:lnTo>
                    <a:lnTo>
                      <a:pt x="303" y="72"/>
                    </a:lnTo>
                    <a:lnTo>
                      <a:pt x="345" y="71"/>
                    </a:lnTo>
                    <a:lnTo>
                      <a:pt x="386" y="68"/>
                    </a:lnTo>
                    <a:lnTo>
                      <a:pt x="426" y="64"/>
                    </a:lnTo>
                    <a:lnTo>
                      <a:pt x="467" y="59"/>
                    </a:lnTo>
                    <a:lnTo>
                      <a:pt x="506" y="52"/>
                    </a:lnTo>
                    <a:lnTo>
                      <a:pt x="543" y="44"/>
                    </a:lnTo>
                    <a:lnTo>
                      <a:pt x="578" y="35"/>
                    </a:lnTo>
                    <a:lnTo>
                      <a:pt x="613" y="25"/>
                    </a:lnTo>
                    <a:lnTo>
                      <a:pt x="662" y="0"/>
                    </a:lnTo>
                    <a:lnTo>
                      <a:pt x="666" y="3"/>
                    </a:lnTo>
                    <a:close/>
                  </a:path>
                </a:pathLst>
              </a:custGeom>
              <a:solidFill>
                <a:srgbClr val="9EA3A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39" name="Freeform 37"/>
              <p:cNvSpPr>
                <a:spLocks/>
              </p:cNvSpPr>
              <p:nvPr/>
            </p:nvSpPr>
            <p:spPr bwMode="auto">
              <a:xfrm>
                <a:off x="4877" y="3099"/>
                <a:ext cx="235" cy="317"/>
              </a:xfrm>
              <a:custGeom>
                <a:avLst/>
                <a:gdLst>
                  <a:gd name="T0" fmla="*/ 41 w 468"/>
                  <a:gd name="T1" fmla="*/ 6 h 635"/>
                  <a:gd name="T2" fmla="*/ 42 w 468"/>
                  <a:gd name="T3" fmla="*/ 38 h 635"/>
                  <a:gd name="T4" fmla="*/ 42 w 468"/>
                  <a:gd name="T5" fmla="*/ 22 h 635"/>
                  <a:gd name="T6" fmla="*/ 42 w 468"/>
                  <a:gd name="T7" fmla="*/ 6 h 635"/>
                  <a:gd name="T8" fmla="*/ 47 w 468"/>
                  <a:gd name="T9" fmla="*/ 6 h 635"/>
                  <a:gd name="T10" fmla="*/ 51 w 468"/>
                  <a:gd name="T11" fmla="*/ 5 h 635"/>
                  <a:gd name="T12" fmla="*/ 55 w 468"/>
                  <a:gd name="T13" fmla="*/ 4 h 635"/>
                  <a:gd name="T14" fmla="*/ 59 w 468"/>
                  <a:gd name="T15" fmla="*/ 3 h 635"/>
                  <a:gd name="T16" fmla="*/ 59 w 468"/>
                  <a:gd name="T17" fmla="*/ 38 h 635"/>
                  <a:gd name="T18" fmla="*/ 59 w 468"/>
                  <a:gd name="T19" fmla="*/ 73 h 635"/>
                  <a:gd name="T20" fmla="*/ 56 w 468"/>
                  <a:gd name="T21" fmla="*/ 76 h 635"/>
                  <a:gd name="T22" fmla="*/ 54 w 468"/>
                  <a:gd name="T23" fmla="*/ 77 h 635"/>
                  <a:gd name="T24" fmla="*/ 50 w 468"/>
                  <a:gd name="T25" fmla="*/ 78 h 635"/>
                  <a:gd name="T26" fmla="*/ 47 w 468"/>
                  <a:gd name="T27" fmla="*/ 79 h 635"/>
                  <a:gd name="T28" fmla="*/ 47 w 468"/>
                  <a:gd name="T29" fmla="*/ 75 h 635"/>
                  <a:gd name="T30" fmla="*/ 45 w 468"/>
                  <a:gd name="T31" fmla="*/ 73 h 635"/>
                  <a:gd name="T32" fmla="*/ 44 w 468"/>
                  <a:gd name="T33" fmla="*/ 70 h 635"/>
                  <a:gd name="T34" fmla="*/ 42 w 468"/>
                  <a:gd name="T35" fmla="*/ 67 h 635"/>
                  <a:gd name="T36" fmla="*/ 41 w 468"/>
                  <a:gd name="T37" fmla="*/ 44 h 635"/>
                  <a:gd name="T38" fmla="*/ 40 w 468"/>
                  <a:gd name="T39" fmla="*/ 55 h 635"/>
                  <a:gd name="T40" fmla="*/ 41 w 468"/>
                  <a:gd name="T41" fmla="*/ 66 h 635"/>
                  <a:gd name="T42" fmla="*/ 34 w 468"/>
                  <a:gd name="T43" fmla="*/ 59 h 635"/>
                  <a:gd name="T44" fmla="*/ 34 w 468"/>
                  <a:gd name="T45" fmla="*/ 62 h 635"/>
                  <a:gd name="T46" fmla="*/ 27 w 468"/>
                  <a:gd name="T47" fmla="*/ 59 h 635"/>
                  <a:gd name="T48" fmla="*/ 24 w 468"/>
                  <a:gd name="T49" fmla="*/ 55 h 635"/>
                  <a:gd name="T50" fmla="*/ 20 w 468"/>
                  <a:gd name="T51" fmla="*/ 50 h 635"/>
                  <a:gd name="T52" fmla="*/ 18 w 468"/>
                  <a:gd name="T53" fmla="*/ 46 h 635"/>
                  <a:gd name="T54" fmla="*/ 16 w 468"/>
                  <a:gd name="T55" fmla="*/ 45 h 635"/>
                  <a:gd name="T56" fmla="*/ 7 w 468"/>
                  <a:gd name="T57" fmla="*/ 48 h 635"/>
                  <a:gd name="T58" fmla="*/ 13 w 468"/>
                  <a:gd name="T59" fmla="*/ 38 h 635"/>
                  <a:gd name="T60" fmla="*/ 5 w 468"/>
                  <a:gd name="T61" fmla="*/ 48 h 635"/>
                  <a:gd name="T62" fmla="*/ 4 w 468"/>
                  <a:gd name="T63" fmla="*/ 47 h 635"/>
                  <a:gd name="T64" fmla="*/ 3 w 468"/>
                  <a:gd name="T65" fmla="*/ 47 h 635"/>
                  <a:gd name="T66" fmla="*/ 1 w 468"/>
                  <a:gd name="T67" fmla="*/ 48 h 635"/>
                  <a:gd name="T68" fmla="*/ 0 w 468"/>
                  <a:gd name="T69" fmla="*/ 41 h 635"/>
                  <a:gd name="T70" fmla="*/ 4 w 468"/>
                  <a:gd name="T71" fmla="*/ 36 h 635"/>
                  <a:gd name="T72" fmla="*/ 5 w 468"/>
                  <a:gd name="T73" fmla="*/ 32 h 635"/>
                  <a:gd name="T74" fmla="*/ 4 w 468"/>
                  <a:gd name="T75" fmla="*/ 28 h 635"/>
                  <a:gd name="T76" fmla="*/ 1 w 468"/>
                  <a:gd name="T77" fmla="*/ 24 h 635"/>
                  <a:gd name="T78" fmla="*/ 1 w 468"/>
                  <a:gd name="T79" fmla="*/ 12 h 635"/>
                  <a:gd name="T80" fmla="*/ 1 w 468"/>
                  <a:gd name="T81" fmla="*/ 0 h 635"/>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468" h="635">
                    <a:moveTo>
                      <a:pt x="23" y="1"/>
                    </a:moveTo>
                    <a:lnTo>
                      <a:pt x="325" y="50"/>
                    </a:lnTo>
                    <a:lnTo>
                      <a:pt x="325" y="302"/>
                    </a:lnTo>
                    <a:lnTo>
                      <a:pt x="328" y="304"/>
                    </a:lnTo>
                    <a:lnTo>
                      <a:pt x="331" y="242"/>
                    </a:lnTo>
                    <a:lnTo>
                      <a:pt x="334" y="180"/>
                    </a:lnTo>
                    <a:lnTo>
                      <a:pt x="335" y="117"/>
                    </a:lnTo>
                    <a:lnTo>
                      <a:pt x="335" y="55"/>
                    </a:lnTo>
                    <a:lnTo>
                      <a:pt x="356" y="56"/>
                    </a:lnTo>
                    <a:lnTo>
                      <a:pt x="374" y="55"/>
                    </a:lnTo>
                    <a:lnTo>
                      <a:pt x="390" y="52"/>
                    </a:lnTo>
                    <a:lnTo>
                      <a:pt x="405" y="47"/>
                    </a:lnTo>
                    <a:lnTo>
                      <a:pt x="420" y="41"/>
                    </a:lnTo>
                    <a:lnTo>
                      <a:pt x="435" y="36"/>
                    </a:lnTo>
                    <a:lnTo>
                      <a:pt x="451" y="30"/>
                    </a:lnTo>
                    <a:lnTo>
                      <a:pt x="468" y="26"/>
                    </a:lnTo>
                    <a:lnTo>
                      <a:pt x="468" y="168"/>
                    </a:lnTo>
                    <a:lnTo>
                      <a:pt x="467" y="310"/>
                    </a:lnTo>
                    <a:lnTo>
                      <a:pt x="466" y="450"/>
                    </a:lnTo>
                    <a:lnTo>
                      <a:pt x="466" y="591"/>
                    </a:lnTo>
                    <a:lnTo>
                      <a:pt x="456" y="600"/>
                    </a:lnTo>
                    <a:lnTo>
                      <a:pt x="445" y="608"/>
                    </a:lnTo>
                    <a:lnTo>
                      <a:pt x="435" y="614"/>
                    </a:lnTo>
                    <a:lnTo>
                      <a:pt x="424" y="620"/>
                    </a:lnTo>
                    <a:lnTo>
                      <a:pt x="412" y="624"/>
                    </a:lnTo>
                    <a:lnTo>
                      <a:pt x="399" y="628"/>
                    </a:lnTo>
                    <a:lnTo>
                      <a:pt x="387" y="631"/>
                    </a:lnTo>
                    <a:lnTo>
                      <a:pt x="374" y="635"/>
                    </a:lnTo>
                    <a:lnTo>
                      <a:pt x="372" y="620"/>
                    </a:lnTo>
                    <a:lnTo>
                      <a:pt x="368" y="607"/>
                    </a:lnTo>
                    <a:lnTo>
                      <a:pt x="364" y="594"/>
                    </a:lnTo>
                    <a:lnTo>
                      <a:pt x="359" y="584"/>
                    </a:lnTo>
                    <a:lnTo>
                      <a:pt x="353" y="573"/>
                    </a:lnTo>
                    <a:lnTo>
                      <a:pt x="346" y="563"/>
                    </a:lnTo>
                    <a:lnTo>
                      <a:pt x="337" y="552"/>
                    </a:lnTo>
                    <a:lnTo>
                      <a:pt x="328" y="541"/>
                    </a:lnTo>
                    <a:lnTo>
                      <a:pt x="333" y="364"/>
                    </a:lnTo>
                    <a:lnTo>
                      <a:pt x="325" y="359"/>
                    </a:lnTo>
                    <a:lnTo>
                      <a:pt x="320" y="388"/>
                    </a:lnTo>
                    <a:lnTo>
                      <a:pt x="319" y="441"/>
                    </a:lnTo>
                    <a:lnTo>
                      <a:pt x="320" y="496"/>
                    </a:lnTo>
                    <a:lnTo>
                      <a:pt x="320" y="532"/>
                    </a:lnTo>
                    <a:lnTo>
                      <a:pt x="278" y="507"/>
                    </a:lnTo>
                    <a:lnTo>
                      <a:pt x="268" y="479"/>
                    </a:lnTo>
                    <a:lnTo>
                      <a:pt x="261" y="480"/>
                    </a:lnTo>
                    <a:lnTo>
                      <a:pt x="268" y="500"/>
                    </a:lnTo>
                    <a:lnTo>
                      <a:pt x="221" y="487"/>
                    </a:lnTo>
                    <a:lnTo>
                      <a:pt x="213" y="478"/>
                    </a:lnTo>
                    <a:lnTo>
                      <a:pt x="202" y="463"/>
                    </a:lnTo>
                    <a:lnTo>
                      <a:pt x="189" y="445"/>
                    </a:lnTo>
                    <a:lnTo>
                      <a:pt x="174" y="425"/>
                    </a:lnTo>
                    <a:lnTo>
                      <a:pt x="160" y="405"/>
                    </a:lnTo>
                    <a:lnTo>
                      <a:pt x="148" y="387"/>
                    </a:lnTo>
                    <a:lnTo>
                      <a:pt x="140" y="373"/>
                    </a:lnTo>
                    <a:lnTo>
                      <a:pt x="137" y="364"/>
                    </a:lnTo>
                    <a:lnTo>
                      <a:pt x="126" y="366"/>
                    </a:lnTo>
                    <a:lnTo>
                      <a:pt x="160" y="418"/>
                    </a:lnTo>
                    <a:lnTo>
                      <a:pt x="56" y="389"/>
                    </a:lnTo>
                    <a:lnTo>
                      <a:pt x="108" y="312"/>
                    </a:lnTo>
                    <a:lnTo>
                      <a:pt x="103" y="311"/>
                    </a:lnTo>
                    <a:lnTo>
                      <a:pt x="45" y="387"/>
                    </a:lnTo>
                    <a:lnTo>
                      <a:pt x="37" y="385"/>
                    </a:lnTo>
                    <a:lnTo>
                      <a:pt x="30" y="383"/>
                    </a:lnTo>
                    <a:lnTo>
                      <a:pt x="25" y="382"/>
                    </a:lnTo>
                    <a:lnTo>
                      <a:pt x="21" y="381"/>
                    </a:lnTo>
                    <a:lnTo>
                      <a:pt x="17" y="382"/>
                    </a:lnTo>
                    <a:lnTo>
                      <a:pt x="12" y="383"/>
                    </a:lnTo>
                    <a:lnTo>
                      <a:pt x="7" y="387"/>
                    </a:lnTo>
                    <a:lnTo>
                      <a:pt x="0" y="390"/>
                    </a:lnTo>
                    <a:lnTo>
                      <a:pt x="0" y="331"/>
                    </a:lnTo>
                    <a:lnTo>
                      <a:pt x="15" y="310"/>
                    </a:lnTo>
                    <a:lnTo>
                      <a:pt x="25" y="291"/>
                    </a:lnTo>
                    <a:lnTo>
                      <a:pt x="31" y="275"/>
                    </a:lnTo>
                    <a:lnTo>
                      <a:pt x="33" y="259"/>
                    </a:lnTo>
                    <a:lnTo>
                      <a:pt x="31" y="243"/>
                    </a:lnTo>
                    <a:lnTo>
                      <a:pt x="25" y="228"/>
                    </a:lnTo>
                    <a:lnTo>
                      <a:pt x="15" y="212"/>
                    </a:lnTo>
                    <a:lnTo>
                      <a:pt x="2" y="195"/>
                    </a:lnTo>
                    <a:lnTo>
                      <a:pt x="1" y="146"/>
                    </a:lnTo>
                    <a:lnTo>
                      <a:pt x="2" y="97"/>
                    </a:lnTo>
                    <a:lnTo>
                      <a:pt x="3" y="48"/>
                    </a:lnTo>
                    <a:lnTo>
                      <a:pt x="4" y="0"/>
                    </a:lnTo>
                    <a:lnTo>
                      <a:pt x="23" y="1"/>
                    </a:lnTo>
                    <a:close/>
                  </a:path>
                </a:pathLst>
              </a:custGeom>
              <a:solidFill>
                <a:srgbClr val="FF4C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40" name="Freeform 38"/>
              <p:cNvSpPr>
                <a:spLocks/>
              </p:cNvSpPr>
              <p:nvPr/>
            </p:nvSpPr>
            <p:spPr bwMode="auto">
              <a:xfrm>
                <a:off x="4686" y="3101"/>
                <a:ext cx="5" cy="5"/>
              </a:xfrm>
              <a:custGeom>
                <a:avLst/>
                <a:gdLst>
                  <a:gd name="T0" fmla="*/ 0 w 12"/>
                  <a:gd name="T1" fmla="*/ 0 h 9"/>
                  <a:gd name="T2" fmla="*/ 1 w 12"/>
                  <a:gd name="T3" fmla="*/ 2 h 9"/>
                  <a:gd name="T4" fmla="*/ 0 w 12"/>
                  <a:gd name="T5" fmla="*/ 1 h 9"/>
                  <a:gd name="T6" fmla="*/ 0 w 12"/>
                  <a:gd name="T7" fmla="*/ 0 h 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2" h="9">
                    <a:moveTo>
                      <a:pt x="8" y="0"/>
                    </a:moveTo>
                    <a:lnTo>
                      <a:pt x="12" y="9"/>
                    </a:lnTo>
                    <a:lnTo>
                      <a:pt x="0" y="5"/>
                    </a:lnTo>
                    <a:lnTo>
                      <a:pt x="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41" name="Freeform 39"/>
              <p:cNvSpPr>
                <a:spLocks/>
              </p:cNvSpPr>
              <p:nvPr/>
            </p:nvSpPr>
            <p:spPr bwMode="auto">
              <a:xfrm>
                <a:off x="4556" y="3146"/>
                <a:ext cx="120" cy="159"/>
              </a:xfrm>
              <a:custGeom>
                <a:avLst/>
                <a:gdLst>
                  <a:gd name="T0" fmla="*/ 30 w 242"/>
                  <a:gd name="T1" fmla="*/ 0 h 318"/>
                  <a:gd name="T2" fmla="*/ 29 w 242"/>
                  <a:gd name="T3" fmla="*/ 2 h 318"/>
                  <a:gd name="T4" fmla="*/ 29 w 242"/>
                  <a:gd name="T5" fmla="*/ 4 h 318"/>
                  <a:gd name="T6" fmla="*/ 30 w 242"/>
                  <a:gd name="T7" fmla="*/ 6 h 318"/>
                  <a:gd name="T8" fmla="*/ 29 w 242"/>
                  <a:gd name="T9" fmla="*/ 6 h 318"/>
                  <a:gd name="T10" fmla="*/ 28 w 242"/>
                  <a:gd name="T11" fmla="*/ 6 h 318"/>
                  <a:gd name="T12" fmla="*/ 27 w 242"/>
                  <a:gd name="T13" fmla="*/ 7 h 318"/>
                  <a:gd name="T14" fmla="*/ 22 w 242"/>
                  <a:gd name="T15" fmla="*/ 10 h 318"/>
                  <a:gd name="T16" fmla="*/ 18 w 242"/>
                  <a:gd name="T17" fmla="*/ 13 h 318"/>
                  <a:gd name="T18" fmla="*/ 15 w 242"/>
                  <a:gd name="T19" fmla="*/ 17 h 318"/>
                  <a:gd name="T20" fmla="*/ 12 w 242"/>
                  <a:gd name="T21" fmla="*/ 21 h 318"/>
                  <a:gd name="T22" fmla="*/ 10 w 242"/>
                  <a:gd name="T23" fmla="*/ 26 h 318"/>
                  <a:gd name="T24" fmla="*/ 8 w 242"/>
                  <a:gd name="T25" fmla="*/ 31 h 318"/>
                  <a:gd name="T26" fmla="*/ 6 w 242"/>
                  <a:gd name="T27" fmla="*/ 35 h 318"/>
                  <a:gd name="T28" fmla="*/ 6 w 242"/>
                  <a:gd name="T29" fmla="*/ 39 h 318"/>
                  <a:gd name="T30" fmla="*/ 3 w 242"/>
                  <a:gd name="T31" fmla="*/ 40 h 318"/>
                  <a:gd name="T32" fmla="*/ 1 w 242"/>
                  <a:gd name="T33" fmla="*/ 40 h 318"/>
                  <a:gd name="T34" fmla="*/ 0 w 242"/>
                  <a:gd name="T35" fmla="*/ 40 h 318"/>
                  <a:gd name="T36" fmla="*/ 0 w 242"/>
                  <a:gd name="T37" fmla="*/ 37 h 318"/>
                  <a:gd name="T38" fmla="*/ 1 w 242"/>
                  <a:gd name="T39" fmla="*/ 36 h 318"/>
                  <a:gd name="T40" fmla="*/ 1 w 242"/>
                  <a:gd name="T41" fmla="*/ 33 h 318"/>
                  <a:gd name="T42" fmla="*/ 2 w 242"/>
                  <a:gd name="T43" fmla="*/ 29 h 318"/>
                  <a:gd name="T44" fmla="*/ 3 w 242"/>
                  <a:gd name="T45" fmla="*/ 26 h 318"/>
                  <a:gd name="T46" fmla="*/ 5 w 242"/>
                  <a:gd name="T47" fmla="*/ 22 h 318"/>
                  <a:gd name="T48" fmla="*/ 7 w 242"/>
                  <a:gd name="T49" fmla="*/ 19 h 318"/>
                  <a:gd name="T50" fmla="*/ 9 w 242"/>
                  <a:gd name="T51" fmla="*/ 16 h 318"/>
                  <a:gd name="T52" fmla="*/ 11 w 242"/>
                  <a:gd name="T53" fmla="*/ 12 h 318"/>
                  <a:gd name="T54" fmla="*/ 14 w 242"/>
                  <a:gd name="T55" fmla="*/ 9 h 318"/>
                  <a:gd name="T56" fmla="*/ 15 w 242"/>
                  <a:gd name="T57" fmla="*/ 8 h 318"/>
                  <a:gd name="T58" fmla="*/ 17 w 242"/>
                  <a:gd name="T59" fmla="*/ 7 h 318"/>
                  <a:gd name="T60" fmla="*/ 18 w 242"/>
                  <a:gd name="T61" fmla="*/ 5 h 318"/>
                  <a:gd name="T62" fmla="*/ 20 w 242"/>
                  <a:gd name="T63" fmla="*/ 4 h 318"/>
                  <a:gd name="T64" fmla="*/ 21 w 242"/>
                  <a:gd name="T65" fmla="*/ 3 h 318"/>
                  <a:gd name="T66" fmla="*/ 23 w 242"/>
                  <a:gd name="T67" fmla="*/ 3 h 318"/>
                  <a:gd name="T68" fmla="*/ 24 w 242"/>
                  <a:gd name="T69" fmla="*/ 2 h 318"/>
                  <a:gd name="T70" fmla="*/ 26 w 242"/>
                  <a:gd name="T71" fmla="*/ 1 h 318"/>
                  <a:gd name="T72" fmla="*/ 29 w 242"/>
                  <a:gd name="T73" fmla="*/ 1 h 318"/>
                  <a:gd name="T74" fmla="*/ 30 w 242"/>
                  <a:gd name="T75" fmla="*/ 0 h 31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42" h="318">
                    <a:moveTo>
                      <a:pt x="242" y="0"/>
                    </a:moveTo>
                    <a:lnTo>
                      <a:pt x="237" y="11"/>
                    </a:lnTo>
                    <a:lnTo>
                      <a:pt x="238" y="30"/>
                    </a:lnTo>
                    <a:lnTo>
                      <a:pt x="242" y="42"/>
                    </a:lnTo>
                    <a:lnTo>
                      <a:pt x="234" y="42"/>
                    </a:lnTo>
                    <a:lnTo>
                      <a:pt x="230" y="45"/>
                    </a:lnTo>
                    <a:lnTo>
                      <a:pt x="221" y="51"/>
                    </a:lnTo>
                    <a:lnTo>
                      <a:pt x="183" y="73"/>
                    </a:lnTo>
                    <a:lnTo>
                      <a:pt x="151" y="102"/>
                    </a:lnTo>
                    <a:lnTo>
                      <a:pt x="123" y="134"/>
                    </a:lnTo>
                    <a:lnTo>
                      <a:pt x="99" y="168"/>
                    </a:lnTo>
                    <a:lnTo>
                      <a:pt x="81" y="205"/>
                    </a:lnTo>
                    <a:lnTo>
                      <a:pt x="66" y="242"/>
                    </a:lnTo>
                    <a:lnTo>
                      <a:pt x="55" y="278"/>
                    </a:lnTo>
                    <a:lnTo>
                      <a:pt x="50" y="311"/>
                    </a:lnTo>
                    <a:lnTo>
                      <a:pt x="27" y="318"/>
                    </a:lnTo>
                    <a:lnTo>
                      <a:pt x="8" y="318"/>
                    </a:lnTo>
                    <a:lnTo>
                      <a:pt x="0" y="314"/>
                    </a:lnTo>
                    <a:lnTo>
                      <a:pt x="1" y="296"/>
                    </a:lnTo>
                    <a:lnTo>
                      <a:pt x="8" y="285"/>
                    </a:lnTo>
                    <a:lnTo>
                      <a:pt x="14" y="257"/>
                    </a:lnTo>
                    <a:lnTo>
                      <a:pt x="22" y="231"/>
                    </a:lnTo>
                    <a:lnTo>
                      <a:pt x="31" y="203"/>
                    </a:lnTo>
                    <a:lnTo>
                      <a:pt x="43" y="176"/>
                    </a:lnTo>
                    <a:lnTo>
                      <a:pt x="58" y="149"/>
                    </a:lnTo>
                    <a:lnTo>
                      <a:pt x="74" y="122"/>
                    </a:lnTo>
                    <a:lnTo>
                      <a:pt x="93" y="95"/>
                    </a:lnTo>
                    <a:lnTo>
                      <a:pt x="115" y="68"/>
                    </a:lnTo>
                    <a:lnTo>
                      <a:pt x="128" y="58"/>
                    </a:lnTo>
                    <a:lnTo>
                      <a:pt x="141" y="49"/>
                    </a:lnTo>
                    <a:lnTo>
                      <a:pt x="152" y="39"/>
                    </a:lnTo>
                    <a:lnTo>
                      <a:pt x="165" y="31"/>
                    </a:lnTo>
                    <a:lnTo>
                      <a:pt x="176" y="23"/>
                    </a:lnTo>
                    <a:lnTo>
                      <a:pt x="189" y="18"/>
                    </a:lnTo>
                    <a:lnTo>
                      <a:pt x="200" y="12"/>
                    </a:lnTo>
                    <a:lnTo>
                      <a:pt x="213" y="8"/>
                    </a:lnTo>
                    <a:lnTo>
                      <a:pt x="235" y="4"/>
                    </a:lnTo>
                    <a:lnTo>
                      <a:pt x="242" y="0"/>
                    </a:ln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42" name="Freeform 40"/>
              <p:cNvSpPr>
                <a:spLocks/>
              </p:cNvSpPr>
              <p:nvPr/>
            </p:nvSpPr>
            <p:spPr bwMode="auto">
              <a:xfrm>
                <a:off x="4683" y="3146"/>
                <a:ext cx="15" cy="18"/>
              </a:xfrm>
              <a:custGeom>
                <a:avLst/>
                <a:gdLst>
                  <a:gd name="T0" fmla="*/ 3 w 28"/>
                  <a:gd name="T1" fmla="*/ 1 h 36"/>
                  <a:gd name="T2" fmla="*/ 4 w 28"/>
                  <a:gd name="T3" fmla="*/ 2 h 36"/>
                  <a:gd name="T4" fmla="*/ 4 w 28"/>
                  <a:gd name="T5" fmla="*/ 2 h 36"/>
                  <a:gd name="T6" fmla="*/ 4 w 28"/>
                  <a:gd name="T7" fmla="*/ 3 h 36"/>
                  <a:gd name="T8" fmla="*/ 3 w 28"/>
                  <a:gd name="T9" fmla="*/ 5 h 36"/>
                  <a:gd name="T10" fmla="*/ 1 w 28"/>
                  <a:gd name="T11" fmla="*/ 5 h 36"/>
                  <a:gd name="T12" fmla="*/ 0 w 28"/>
                  <a:gd name="T13" fmla="*/ 4 h 36"/>
                  <a:gd name="T14" fmla="*/ 1 w 28"/>
                  <a:gd name="T15" fmla="*/ 0 h 36"/>
                  <a:gd name="T16" fmla="*/ 3 w 28"/>
                  <a:gd name="T17" fmla="*/ 1 h 3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8" h="36">
                    <a:moveTo>
                      <a:pt x="18" y="3"/>
                    </a:moveTo>
                    <a:lnTo>
                      <a:pt x="24" y="10"/>
                    </a:lnTo>
                    <a:lnTo>
                      <a:pt x="26" y="13"/>
                    </a:lnTo>
                    <a:lnTo>
                      <a:pt x="28" y="17"/>
                    </a:lnTo>
                    <a:lnTo>
                      <a:pt x="23" y="33"/>
                    </a:lnTo>
                    <a:lnTo>
                      <a:pt x="7" y="36"/>
                    </a:lnTo>
                    <a:lnTo>
                      <a:pt x="0" y="32"/>
                    </a:lnTo>
                    <a:lnTo>
                      <a:pt x="3" y="0"/>
                    </a:lnTo>
                    <a:lnTo>
                      <a:pt x="18" y="3"/>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43" name="Freeform 41"/>
              <p:cNvSpPr>
                <a:spLocks/>
              </p:cNvSpPr>
              <p:nvPr/>
            </p:nvSpPr>
            <p:spPr bwMode="auto">
              <a:xfrm>
                <a:off x="4953" y="3161"/>
                <a:ext cx="65" cy="100"/>
              </a:xfrm>
              <a:custGeom>
                <a:avLst/>
                <a:gdLst>
                  <a:gd name="T0" fmla="*/ 14 w 130"/>
                  <a:gd name="T1" fmla="*/ 0 h 202"/>
                  <a:gd name="T2" fmla="*/ 17 w 130"/>
                  <a:gd name="T3" fmla="*/ 2 h 202"/>
                  <a:gd name="T4" fmla="*/ 17 w 130"/>
                  <a:gd name="T5" fmla="*/ 4 h 202"/>
                  <a:gd name="T6" fmla="*/ 1 w 130"/>
                  <a:gd name="T7" fmla="*/ 25 h 202"/>
                  <a:gd name="T8" fmla="*/ 0 w 130"/>
                  <a:gd name="T9" fmla="*/ 25 h 202"/>
                  <a:gd name="T10" fmla="*/ 15 w 130"/>
                  <a:gd name="T11" fmla="*/ 3 h 202"/>
                  <a:gd name="T12" fmla="*/ 15 w 130"/>
                  <a:gd name="T13" fmla="*/ 2 h 202"/>
                  <a:gd name="T14" fmla="*/ 14 w 130"/>
                  <a:gd name="T15" fmla="*/ 1 h 202"/>
                  <a:gd name="T16" fmla="*/ 13 w 130"/>
                  <a:gd name="T17" fmla="*/ 1 h 202"/>
                  <a:gd name="T18" fmla="*/ 12 w 130"/>
                  <a:gd name="T19" fmla="*/ 0 h 202"/>
                  <a:gd name="T20" fmla="*/ 14 w 130"/>
                  <a:gd name="T21" fmla="*/ 0 h 20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30" h="202">
                    <a:moveTo>
                      <a:pt x="111" y="0"/>
                    </a:moveTo>
                    <a:lnTo>
                      <a:pt x="130" y="18"/>
                    </a:lnTo>
                    <a:lnTo>
                      <a:pt x="130" y="36"/>
                    </a:lnTo>
                    <a:lnTo>
                      <a:pt x="5" y="202"/>
                    </a:lnTo>
                    <a:lnTo>
                      <a:pt x="0" y="201"/>
                    </a:lnTo>
                    <a:lnTo>
                      <a:pt x="117" y="31"/>
                    </a:lnTo>
                    <a:lnTo>
                      <a:pt x="116" y="21"/>
                    </a:lnTo>
                    <a:lnTo>
                      <a:pt x="111" y="15"/>
                    </a:lnTo>
                    <a:lnTo>
                      <a:pt x="103" y="11"/>
                    </a:lnTo>
                    <a:lnTo>
                      <a:pt x="94" y="6"/>
                    </a:lnTo>
                    <a:lnTo>
                      <a:pt x="11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44" name="Freeform 42"/>
              <p:cNvSpPr>
                <a:spLocks/>
              </p:cNvSpPr>
              <p:nvPr/>
            </p:nvSpPr>
            <p:spPr bwMode="auto">
              <a:xfrm>
                <a:off x="4882" y="3161"/>
                <a:ext cx="60" cy="73"/>
              </a:xfrm>
              <a:custGeom>
                <a:avLst/>
                <a:gdLst>
                  <a:gd name="T0" fmla="*/ 3 w 121"/>
                  <a:gd name="T1" fmla="*/ 0 h 146"/>
                  <a:gd name="T2" fmla="*/ 5 w 121"/>
                  <a:gd name="T3" fmla="*/ 2 h 146"/>
                  <a:gd name="T4" fmla="*/ 6 w 121"/>
                  <a:gd name="T5" fmla="*/ 4 h 146"/>
                  <a:gd name="T6" fmla="*/ 8 w 121"/>
                  <a:gd name="T7" fmla="*/ 7 h 146"/>
                  <a:gd name="T8" fmla="*/ 9 w 121"/>
                  <a:gd name="T9" fmla="*/ 9 h 146"/>
                  <a:gd name="T10" fmla="*/ 11 w 121"/>
                  <a:gd name="T11" fmla="*/ 11 h 146"/>
                  <a:gd name="T12" fmla="*/ 12 w 121"/>
                  <a:gd name="T13" fmla="*/ 13 h 146"/>
                  <a:gd name="T14" fmla="*/ 13 w 121"/>
                  <a:gd name="T15" fmla="*/ 15 h 146"/>
                  <a:gd name="T16" fmla="*/ 15 w 121"/>
                  <a:gd name="T17" fmla="*/ 17 h 146"/>
                  <a:gd name="T18" fmla="*/ 15 w 121"/>
                  <a:gd name="T19" fmla="*/ 19 h 146"/>
                  <a:gd name="T20" fmla="*/ 14 w 121"/>
                  <a:gd name="T21" fmla="*/ 19 h 146"/>
                  <a:gd name="T22" fmla="*/ 12 w 121"/>
                  <a:gd name="T23" fmla="*/ 17 h 146"/>
                  <a:gd name="T24" fmla="*/ 11 w 121"/>
                  <a:gd name="T25" fmla="*/ 15 h 146"/>
                  <a:gd name="T26" fmla="*/ 10 w 121"/>
                  <a:gd name="T27" fmla="*/ 12 h 146"/>
                  <a:gd name="T28" fmla="*/ 8 w 121"/>
                  <a:gd name="T29" fmla="*/ 10 h 146"/>
                  <a:gd name="T30" fmla="*/ 7 w 121"/>
                  <a:gd name="T31" fmla="*/ 8 h 146"/>
                  <a:gd name="T32" fmla="*/ 6 w 121"/>
                  <a:gd name="T33" fmla="*/ 6 h 146"/>
                  <a:gd name="T34" fmla="*/ 4 w 121"/>
                  <a:gd name="T35" fmla="*/ 4 h 146"/>
                  <a:gd name="T36" fmla="*/ 3 w 121"/>
                  <a:gd name="T37" fmla="*/ 2 h 146"/>
                  <a:gd name="T38" fmla="*/ 2 w 121"/>
                  <a:gd name="T39" fmla="*/ 2 h 146"/>
                  <a:gd name="T40" fmla="*/ 1 w 121"/>
                  <a:gd name="T41" fmla="*/ 3 h 146"/>
                  <a:gd name="T42" fmla="*/ 2 w 121"/>
                  <a:gd name="T43" fmla="*/ 6 h 146"/>
                  <a:gd name="T44" fmla="*/ 0 w 121"/>
                  <a:gd name="T45" fmla="*/ 6 h 146"/>
                  <a:gd name="T46" fmla="*/ 0 w 121"/>
                  <a:gd name="T47" fmla="*/ 6 h 146"/>
                  <a:gd name="T48" fmla="*/ 0 w 121"/>
                  <a:gd name="T49" fmla="*/ 5 h 146"/>
                  <a:gd name="T50" fmla="*/ 0 w 121"/>
                  <a:gd name="T51" fmla="*/ 4 h 146"/>
                  <a:gd name="T52" fmla="*/ 0 w 121"/>
                  <a:gd name="T53" fmla="*/ 3 h 146"/>
                  <a:gd name="T54" fmla="*/ 1 w 121"/>
                  <a:gd name="T55" fmla="*/ 2 h 146"/>
                  <a:gd name="T56" fmla="*/ 1 w 121"/>
                  <a:gd name="T57" fmla="*/ 1 h 146"/>
                  <a:gd name="T58" fmla="*/ 2 w 121"/>
                  <a:gd name="T59" fmla="*/ 0 h 146"/>
                  <a:gd name="T60" fmla="*/ 3 w 121"/>
                  <a:gd name="T61" fmla="*/ 0 h 14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Lst>
                <a:ahLst/>
                <a:cxnLst>
                  <a:cxn ang="T62">
                    <a:pos x="T0" y="T1"/>
                  </a:cxn>
                  <a:cxn ang="T63">
                    <a:pos x="T2" y="T3"/>
                  </a:cxn>
                  <a:cxn ang="T64">
                    <a:pos x="T4" y="T5"/>
                  </a:cxn>
                  <a:cxn ang="T65">
                    <a:pos x="T6" y="T7"/>
                  </a:cxn>
                  <a:cxn ang="T66">
                    <a:pos x="T8" y="T9"/>
                  </a:cxn>
                  <a:cxn ang="T67">
                    <a:pos x="T10" y="T11"/>
                  </a:cxn>
                  <a:cxn ang="T68">
                    <a:pos x="T12" y="T13"/>
                  </a:cxn>
                  <a:cxn ang="T69">
                    <a:pos x="T14" y="T15"/>
                  </a:cxn>
                  <a:cxn ang="T70">
                    <a:pos x="T16" y="T17"/>
                  </a:cxn>
                  <a:cxn ang="T71">
                    <a:pos x="T18" y="T19"/>
                  </a:cxn>
                  <a:cxn ang="T72">
                    <a:pos x="T20" y="T21"/>
                  </a:cxn>
                  <a:cxn ang="T73">
                    <a:pos x="T22" y="T23"/>
                  </a:cxn>
                  <a:cxn ang="T74">
                    <a:pos x="T24" y="T25"/>
                  </a:cxn>
                  <a:cxn ang="T75">
                    <a:pos x="T26" y="T27"/>
                  </a:cxn>
                  <a:cxn ang="T76">
                    <a:pos x="T28" y="T29"/>
                  </a:cxn>
                  <a:cxn ang="T77">
                    <a:pos x="T30" y="T31"/>
                  </a:cxn>
                  <a:cxn ang="T78">
                    <a:pos x="T32" y="T33"/>
                  </a:cxn>
                  <a:cxn ang="T79">
                    <a:pos x="T34" y="T35"/>
                  </a:cxn>
                  <a:cxn ang="T80">
                    <a:pos x="T36" y="T37"/>
                  </a:cxn>
                  <a:cxn ang="T81">
                    <a:pos x="T38" y="T39"/>
                  </a:cxn>
                  <a:cxn ang="T82">
                    <a:pos x="T40" y="T41"/>
                  </a:cxn>
                  <a:cxn ang="T83">
                    <a:pos x="T42" y="T43"/>
                  </a:cxn>
                  <a:cxn ang="T84">
                    <a:pos x="T44" y="T45"/>
                  </a:cxn>
                  <a:cxn ang="T85">
                    <a:pos x="T46" y="T47"/>
                  </a:cxn>
                  <a:cxn ang="T86">
                    <a:pos x="T48" y="T49"/>
                  </a:cxn>
                  <a:cxn ang="T87">
                    <a:pos x="T50" y="T51"/>
                  </a:cxn>
                  <a:cxn ang="T88">
                    <a:pos x="T52" y="T53"/>
                  </a:cxn>
                  <a:cxn ang="T89">
                    <a:pos x="T54" y="T55"/>
                  </a:cxn>
                  <a:cxn ang="T90">
                    <a:pos x="T56" y="T57"/>
                  </a:cxn>
                  <a:cxn ang="T91">
                    <a:pos x="T58" y="T59"/>
                  </a:cxn>
                  <a:cxn ang="T92">
                    <a:pos x="T60" y="T61"/>
                  </a:cxn>
                </a:cxnLst>
                <a:rect l="0" t="0" r="r" b="b"/>
                <a:pathLst>
                  <a:path w="121" h="146">
                    <a:moveTo>
                      <a:pt x="29" y="0"/>
                    </a:moveTo>
                    <a:lnTo>
                      <a:pt x="41" y="15"/>
                    </a:lnTo>
                    <a:lnTo>
                      <a:pt x="54" y="32"/>
                    </a:lnTo>
                    <a:lnTo>
                      <a:pt x="66" y="49"/>
                    </a:lnTo>
                    <a:lnTo>
                      <a:pt x="77" y="66"/>
                    </a:lnTo>
                    <a:lnTo>
                      <a:pt x="89" y="83"/>
                    </a:lnTo>
                    <a:lnTo>
                      <a:pt x="99" y="100"/>
                    </a:lnTo>
                    <a:lnTo>
                      <a:pt x="109" y="118"/>
                    </a:lnTo>
                    <a:lnTo>
                      <a:pt x="120" y="135"/>
                    </a:lnTo>
                    <a:lnTo>
                      <a:pt x="121" y="146"/>
                    </a:lnTo>
                    <a:lnTo>
                      <a:pt x="112" y="146"/>
                    </a:lnTo>
                    <a:lnTo>
                      <a:pt x="101" y="129"/>
                    </a:lnTo>
                    <a:lnTo>
                      <a:pt x="92" y="113"/>
                    </a:lnTo>
                    <a:lnTo>
                      <a:pt x="82" y="96"/>
                    </a:lnTo>
                    <a:lnTo>
                      <a:pt x="71" y="77"/>
                    </a:lnTo>
                    <a:lnTo>
                      <a:pt x="61" y="60"/>
                    </a:lnTo>
                    <a:lnTo>
                      <a:pt x="50" y="44"/>
                    </a:lnTo>
                    <a:lnTo>
                      <a:pt x="38" y="28"/>
                    </a:lnTo>
                    <a:lnTo>
                      <a:pt x="26" y="12"/>
                    </a:lnTo>
                    <a:lnTo>
                      <a:pt x="22" y="12"/>
                    </a:lnTo>
                    <a:lnTo>
                      <a:pt x="13" y="22"/>
                    </a:lnTo>
                    <a:lnTo>
                      <a:pt x="17" y="46"/>
                    </a:lnTo>
                    <a:lnTo>
                      <a:pt x="7" y="47"/>
                    </a:lnTo>
                    <a:lnTo>
                      <a:pt x="1" y="45"/>
                    </a:lnTo>
                    <a:lnTo>
                      <a:pt x="0" y="39"/>
                    </a:lnTo>
                    <a:lnTo>
                      <a:pt x="1" y="31"/>
                    </a:lnTo>
                    <a:lnTo>
                      <a:pt x="3" y="22"/>
                    </a:lnTo>
                    <a:lnTo>
                      <a:pt x="8" y="13"/>
                    </a:lnTo>
                    <a:lnTo>
                      <a:pt x="13" y="6"/>
                    </a:lnTo>
                    <a:lnTo>
                      <a:pt x="16" y="0"/>
                    </a:lnTo>
                    <a:lnTo>
                      <a:pt x="2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45" name="Freeform 43"/>
              <p:cNvSpPr>
                <a:spLocks/>
              </p:cNvSpPr>
              <p:nvPr/>
            </p:nvSpPr>
            <p:spPr bwMode="auto">
              <a:xfrm>
                <a:off x="4338" y="3220"/>
                <a:ext cx="329" cy="265"/>
              </a:xfrm>
              <a:custGeom>
                <a:avLst/>
                <a:gdLst>
                  <a:gd name="T0" fmla="*/ 55 w 658"/>
                  <a:gd name="T1" fmla="*/ 11 h 530"/>
                  <a:gd name="T2" fmla="*/ 50 w 658"/>
                  <a:gd name="T3" fmla="*/ 5 h 530"/>
                  <a:gd name="T4" fmla="*/ 43 w 658"/>
                  <a:gd name="T5" fmla="*/ 3 h 530"/>
                  <a:gd name="T6" fmla="*/ 36 w 658"/>
                  <a:gd name="T7" fmla="*/ 4 h 530"/>
                  <a:gd name="T8" fmla="*/ 29 w 658"/>
                  <a:gd name="T9" fmla="*/ 6 h 530"/>
                  <a:gd name="T10" fmla="*/ 23 w 658"/>
                  <a:gd name="T11" fmla="*/ 10 h 530"/>
                  <a:gd name="T12" fmla="*/ 20 w 658"/>
                  <a:gd name="T13" fmla="*/ 22 h 530"/>
                  <a:gd name="T14" fmla="*/ 22 w 658"/>
                  <a:gd name="T15" fmla="*/ 24 h 530"/>
                  <a:gd name="T16" fmla="*/ 25 w 658"/>
                  <a:gd name="T17" fmla="*/ 24 h 530"/>
                  <a:gd name="T18" fmla="*/ 28 w 658"/>
                  <a:gd name="T19" fmla="*/ 17 h 530"/>
                  <a:gd name="T20" fmla="*/ 35 w 658"/>
                  <a:gd name="T21" fmla="*/ 12 h 530"/>
                  <a:gd name="T22" fmla="*/ 42 w 658"/>
                  <a:gd name="T23" fmla="*/ 9 h 530"/>
                  <a:gd name="T24" fmla="*/ 48 w 658"/>
                  <a:gd name="T25" fmla="*/ 11 h 530"/>
                  <a:gd name="T26" fmla="*/ 47 w 658"/>
                  <a:gd name="T27" fmla="*/ 21 h 530"/>
                  <a:gd name="T28" fmla="*/ 47 w 658"/>
                  <a:gd name="T29" fmla="*/ 27 h 530"/>
                  <a:gd name="T30" fmla="*/ 55 w 658"/>
                  <a:gd name="T31" fmla="*/ 29 h 530"/>
                  <a:gd name="T32" fmla="*/ 64 w 658"/>
                  <a:gd name="T33" fmla="*/ 30 h 530"/>
                  <a:gd name="T34" fmla="*/ 72 w 658"/>
                  <a:gd name="T35" fmla="*/ 26 h 530"/>
                  <a:gd name="T36" fmla="*/ 71 w 658"/>
                  <a:gd name="T37" fmla="*/ 20 h 530"/>
                  <a:gd name="T38" fmla="*/ 68 w 658"/>
                  <a:gd name="T39" fmla="*/ 18 h 530"/>
                  <a:gd name="T40" fmla="*/ 67 w 658"/>
                  <a:gd name="T41" fmla="*/ 7 h 530"/>
                  <a:gd name="T42" fmla="*/ 79 w 658"/>
                  <a:gd name="T43" fmla="*/ 15 h 530"/>
                  <a:gd name="T44" fmla="*/ 82 w 658"/>
                  <a:gd name="T45" fmla="*/ 27 h 530"/>
                  <a:gd name="T46" fmla="*/ 82 w 658"/>
                  <a:gd name="T47" fmla="*/ 36 h 530"/>
                  <a:gd name="T48" fmla="*/ 74 w 658"/>
                  <a:gd name="T49" fmla="*/ 61 h 530"/>
                  <a:gd name="T50" fmla="*/ 60 w 658"/>
                  <a:gd name="T51" fmla="*/ 65 h 530"/>
                  <a:gd name="T52" fmla="*/ 44 w 658"/>
                  <a:gd name="T53" fmla="*/ 67 h 530"/>
                  <a:gd name="T54" fmla="*/ 27 w 658"/>
                  <a:gd name="T55" fmla="*/ 66 h 530"/>
                  <a:gd name="T56" fmla="*/ 12 w 658"/>
                  <a:gd name="T57" fmla="*/ 62 h 530"/>
                  <a:gd name="T58" fmla="*/ 1 w 658"/>
                  <a:gd name="T59" fmla="*/ 55 h 530"/>
                  <a:gd name="T60" fmla="*/ 8 w 658"/>
                  <a:gd name="T61" fmla="*/ 47 h 530"/>
                  <a:gd name="T62" fmla="*/ 19 w 658"/>
                  <a:gd name="T63" fmla="*/ 51 h 530"/>
                  <a:gd name="T64" fmla="*/ 32 w 658"/>
                  <a:gd name="T65" fmla="*/ 53 h 530"/>
                  <a:gd name="T66" fmla="*/ 45 w 658"/>
                  <a:gd name="T67" fmla="*/ 53 h 530"/>
                  <a:gd name="T68" fmla="*/ 57 w 658"/>
                  <a:gd name="T69" fmla="*/ 52 h 530"/>
                  <a:gd name="T70" fmla="*/ 66 w 658"/>
                  <a:gd name="T71" fmla="*/ 48 h 530"/>
                  <a:gd name="T72" fmla="*/ 66 w 658"/>
                  <a:gd name="T73" fmla="*/ 34 h 530"/>
                  <a:gd name="T74" fmla="*/ 60 w 658"/>
                  <a:gd name="T75" fmla="*/ 35 h 530"/>
                  <a:gd name="T76" fmla="*/ 54 w 658"/>
                  <a:gd name="T77" fmla="*/ 36 h 530"/>
                  <a:gd name="T78" fmla="*/ 37 w 658"/>
                  <a:gd name="T79" fmla="*/ 36 h 530"/>
                  <a:gd name="T80" fmla="*/ 30 w 658"/>
                  <a:gd name="T81" fmla="*/ 35 h 530"/>
                  <a:gd name="T82" fmla="*/ 23 w 658"/>
                  <a:gd name="T83" fmla="*/ 34 h 530"/>
                  <a:gd name="T84" fmla="*/ 17 w 658"/>
                  <a:gd name="T85" fmla="*/ 33 h 530"/>
                  <a:gd name="T86" fmla="*/ 10 w 658"/>
                  <a:gd name="T87" fmla="*/ 31 h 530"/>
                  <a:gd name="T88" fmla="*/ 3 w 658"/>
                  <a:gd name="T89" fmla="*/ 27 h 530"/>
                  <a:gd name="T90" fmla="*/ 1 w 658"/>
                  <a:gd name="T91" fmla="*/ 21 h 530"/>
                  <a:gd name="T92" fmla="*/ 3 w 658"/>
                  <a:gd name="T93" fmla="*/ 16 h 530"/>
                  <a:gd name="T94" fmla="*/ 8 w 658"/>
                  <a:gd name="T95" fmla="*/ 11 h 530"/>
                  <a:gd name="T96" fmla="*/ 13 w 658"/>
                  <a:gd name="T97" fmla="*/ 7 h 530"/>
                  <a:gd name="T98" fmla="*/ 20 w 658"/>
                  <a:gd name="T99" fmla="*/ 5 h 530"/>
                  <a:gd name="T100" fmla="*/ 24 w 658"/>
                  <a:gd name="T101" fmla="*/ 3 h 530"/>
                  <a:gd name="T102" fmla="*/ 28 w 658"/>
                  <a:gd name="T103" fmla="*/ 2 h 530"/>
                  <a:gd name="T104" fmla="*/ 33 w 658"/>
                  <a:gd name="T105" fmla="*/ 1 h 530"/>
                  <a:gd name="T106" fmla="*/ 39 w 658"/>
                  <a:gd name="T107" fmla="*/ 1 h 530"/>
                  <a:gd name="T108" fmla="*/ 43 w 658"/>
                  <a:gd name="T109" fmla="*/ 0 h 530"/>
                  <a:gd name="T110" fmla="*/ 46 w 658"/>
                  <a:gd name="T111" fmla="*/ 1 h 53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58" h="530">
                    <a:moveTo>
                      <a:pt x="367" y="3"/>
                    </a:moveTo>
                    <a:lnTo>
                      <a:pt x="464" y="18"/>
                    </a:lnTo>
                    <a:lnTo>
                      <a:pt x="438" y="86"/>
                    </a:lnTo>
                    <a:lnTo>
                      <a:pt x="429" y="52"/>
                    </a:lnTo>
                    <a:lnTo>
                      <a:pt x="413" y="43"/>
                    </a:lnTo>
                    <a:lnTo>
                      <a:pt x="397" y="35"/>
                    </a:lnTo>
                    <a:lnTo>
                      <a:pt x="380" y="29"/>
                    </a:lnTo>
                    <a:lnTo>
                      <a:pt x="362" y="26"/>
                    </a:lnTo>
                    <a:lnTo>
                      <a:pt x="344" y="24"/>
                    </a:lnTo>
                    <a:lnTo>
                      <a:pt x="324" y="24"/>
                    </a:lnTo>
                    <a:lnTo>
                      <a:pt x="306" y="26"/>
                    </a:lnTo>
                    <a:lnTo>
                      <a:pt x="288" y="30"/>
                    </a:lnTo>
                    <a:lnTo>
                      <a:pt x="269" y="35"/>
                    </a:lnTo>
                    <a:lnTo>
                      <a:pt x="251" y="40"/>
                    </a:lnTo>
                    <a:lnTo>
                      <a:pt x="232" y="48"/>
                    </a:lnTo>
                    <a:lnTo>
                      <a:pt x="215" y="56"/>
                    </a:lnTo>
                    <a:lnTo>
                      <a:pt x="199" y="66"/>
                    </a:lnTo>
                    <a:lnTo>
                      <a:pt x="183" y="76"/>
                    </a:lnTo>
                    <a:lnTo>
                      <a:pt x="169" y="86"/>
                    </a:lnTo>
                    <a:lnTo>
                      <a:pt x="155" y="98"/>
                    </a:lnTo>
                    <a:lnTo>
                      <a:pt x="157" y="176"/>
                    </a:lnTo>
                    <a:lnTo>
                      <a:pt x="163" y="180"/>
                    </a:lnTo>
                    <a:lnTo>
                      <a:pt x="170" y="183"/>
                    </a:lnTo>
                    <a:lnTo>
                      <a:pt x="176" y="185"/>
                    </a:lnTo>
                    <a:lnTo>
                      <a:pt x="182" y="188"/>
                    </a:lnTo>
                    <a:lnTo>
                      <a:pt x="187" y="190"/>
                    </a:lnTo>
                    <a:lnTo>
                      <a:pt x="194" y="191"/>
                    </a:lnTo>
                    <a:lnTo>
                      <a:pt x="200" y="192"/>
                    </a:lnTo>
                    <a:lnTo>
                      <a:pt x="206" y="192"/>
                    </a:lnTo>
                    <a:lnTo>
                      <a:pt x="219" y="132"/>
                    </a:lnTo>
                    <a:lnTo>
                      <a:pt x="237" y="116"/>
                    </a:lnTo>
                    <a:lnTo>
                      <a:pt x="257" y="101"/>
                    </a:lnTo>
                    <a:lnTo>
                      <a:pt x="276" y="91"/>
                    </a:lnTo>
                    <a:lnTo>
                      <a:pt x="296" y="82"/>
                    </a:lnTo>
                    <a:lnTo>
                      <a:pt x="315" y="74"/>
                    </a:lnTo>
                    <a:lnTo>
                      <a:pt x="336" y="69"/>
                    </a:lnTo>
                    <a:lnTo>
                      <a:pt x="356" y="64"/>
                    </a:lnTo>
                    <a:lnTo>
                      <a:pt x="375" y="62"/>
                    </a:lnTo>
                    <a:lnTo>
                      <a:pt x="377" y="84"/>
                    </a:lnTo>
                    <a:lnTo>
                      <a:pt x="435" y="107"/>
                    </a:lnTo>
                    <a:lnTo>
                      <a:pt x="426" y="132"/>
                    </a:lnTo>
                    <a:lnTo>
                      <a:pt x="369" y="161"/>
                    </a:lnTo>
                    <a:lnTo>
                      <a:pt x="369" y="177"/>
                    </a:lnTo>
                    <a:lnTo>
                      <a:pt x="371" y="193"/>
                    </a:lnTo>
                    <a:lnTo>
                      <a:pt x="376" y="210"/>
                    </a:lnTo>
                    <a:lnTo>
                      <a:pt x="391" y="222"/>
                    </a:lnTo>
                    <a:lnTo>
                      <a:pt x="413" y="227"/>
                    </a:lnTo>
                    <a:lnTo>
                      <a:pt x="435" y="231"/>
                    </a:lnTo>
                    <a:lnTo>
                      <a:pt x="459" y="235"/>
                    </a:lnTo>
                    <a:lnTo>
                      <a:pt x="483" y="237"/>
                    </a:lnTo>
                    <a:lnTo>
                      <a:pt x="508" y="236"/>
                    </a:lnTo>
                    <a:lnTo>
                      <a:pt x="529" y="230"/>
                    </a:lnTo>
                    <a:lnTo>
                      <a:pt x="550" y="221"/>
                    </a:lnTo>
                    <a:lnTo>
                      <a:pt x="569" y="207"/>
                    </a:lnTo>
                    <a:lnTo>
                      <a:pt x="569" y="187"/>
                    </a:lnTo>
                    <a:lnTo>
                      <a:pt x="567" y="172"/>
                    </a:lnTo>
                    <a:lnTo>
                      <a:pt x="565" y="160"/>
                    </a:lnTo>
                    <a:lnTo>
                      <a:pt x="561" y="152"/>
                    </a:lnTo>
                    <a:lnTo>
                      <a:pt x="554" y="146"/>
                    </a:lnTo>
                    <a:lnTo>
                      <a:pt x="542" y="142"/>
                    </a:lnTo>
                    <a:lnTo>
                      <a:pt x="526" y="137"/>
                    </a:lnTo>
                    <a:lnTo>
                      <a:pt x="505" y="131"/>
                    </a:lnTo>
                    <a:lnTo>
                      <a:pt x="535" y="55"/>
                    </a:lnTo>
                    <a:lnTo>
                      <a:pt x="576" y="73"/>
                    </a:lnTo>
                    <a:lnTo>
                      <a:pt x="605" y="94"/>
                    </a:lnTo>
                    <a:lnTo>
                      <a:pt x="627" y="119"/>
                    </a:lnTo>
                    <a:lnTo>
                      <a:pt x="642" y="147"/>
                    </a:lnTo>
                    <a:lnTo>
                      <a:pt x="652" y="178"/>
                    </a:lnTo>
                    <a:lnTo>
                      <a:pt x="656" y="211"/>
                    </a:lnTo>
                    <a:lnTo>
                      <a:pt x="658" y="246"/>
                    </a:lnTo>
                    <a:lnTo>
                      <a:pt x="658" y="282"/>
                    </a:lnTo>
                    <a:lnTo>
                      <a:pt x="655" y="283"/>
                    </a:lnTo>
                    <a:lnTo>
                      <a:pt x="658" y="433"/>
                    </a:lnTo>
                    <a:lnTo>
                      <a:pt x="622" y="474"/>
                    </a:lnTo>
                    <a:lnTo>
                      <a:pt x="590" y="487"/>
                    </a:lnTo>
                    <a:lnTo>
                      <a:pt x="556" y="499"/>
                    </a:lnTo>
                    <a:lnTo>
                      <a:pt x="518" y="508"/>
                    </a:lnTo>
                    <a:lnTo>
                      <a:pt x="476" y="516"/>
                    </a:lnTo>
                    <a:lnTo>
                      <a:pt x="434" y="523"/>
                    </a:lnTo>
                    <a:lnTo>
                      <a:pt x="390" y="527"/>
                    </a:lnTo>
                    <a:lnTo>
                      <a:pt x="345" y="530"/>
                    </a:lnTo>
                    <a:lnTo>
                      <a:pt x="299" y="530"/>
                    </a:lnTo>
                    <a:lnTo>
                      <a:pt x="254" y="529"/>
                    </a:lnTo>
                    <a:lnTo>
                      <a:pt x="210" y="523"/>
                    </a:lnTo>
                    <a:lnTo>
                      <a:pt x="168" y="516"/>
                    </a:lnTo>
                    <a:lnTo>
                      <a:pt x="128" y="506"/>
                    </a:lnTo>
                    <a:lnTo>
                      <a:pt x="91" y="493"/>
                    </a:lnTo>
                    <a:lnTo>
                      <a:pt x="57" y="476"/>
                    </a:lnTo>
                    <a:lnTo>
                      <a:pt x="27" y="456"/>
                    </a:lnTo>
                    <a:lnTo>
                      <a:pt x="2" y="433"/>
                    </a:lnTo>
                    <a:lnTo>
                      <a:pt x="0" y="343"/>
                    </a:lnTo>
                    <a:lnTo>
                      <a:pt x="27" y="358"/>
                    </a:lnTo>
                    <a:lnTo>
                      <a:pt x="57" y="372"/>
                    </a:lnTo>
                    <a:lnTo>
                      <a:pt x="87" y="383"/>
                    </a:lnTo>
                    <a:lnTo>
                      <a:pt x="118" y="394"/>
                    </a:lnTo>
                    <a:lnTo>
                      <a:pt x="151" y="402"/>
                    </a:lnTo>
                    <a:lnTo>
                      <a:pt x="184" y="409"/>
                    </a:lnTo>
                    <a:lnTo>
                      <a:pt x="217" y="413"/>
                    </a:lnTo>
                    <a:lnTo>
                      <a:pt x="252" y="417"/>
                    </a:lnTo>
                    <a:lnTo>
                      <a:pt x="285" y="419"/>
                    </a:lnTo>
                    <a:lnTo>
                      <a:pt x="320" y="420"/>
                    </a:lnTo>
                    <a:lnTo>
                      <a:pt x="353" y="420"/>
                    </a:lnTo>
                    <a:lnTo>
                      <a:pt x="388" y="419"/>
                    </a:lnTo>
                    <a:lnTo>
                      <a:pt x="421" y="417"/>
                    </a:lnTo>
                    <a:lnTo>
                      <a:pt x="453" y="413"/>
                    </a:lnTo>
                    <a:lnTo>
                      <a:pt x="486" y="409"/>
                    </a:lnTo>
                    <a:lnTo>
                      <a:pt x="517" y="403"/>
                    </a:lnTo>
                    <a:lnTo>
                      <a:pt x="524" y="380"/>
                    </a:lnTo>
                    <a:lnTo>
                      <a:pt x="528" y="341"/>
                    </a:lnTo>
                    <a:lnTo>
                      <a:pt x="528" y="301"/>
                    </a:lnTo>
                    <a:lnTo>
                      <a:pt x="525" y="272"/>
                    </a:lnTo>
                    <a:lnTo>
                      <a:pt x="509" y="274"/>
                    </a:lnTo>
                    <a:lnTo>
                      <a:pt x="494" y="276"/>
                    </a:lnTo>
                    <a:lnTo>
                      <a:pt x="478" y="279"/>
                    </a:lnTo>
                    <a:lnTo>
                      <a:pt x="463" y="280"/>
                    </a:lnTo>
                    <a:lnTo>
                      <a:pt x="448" y="282"/>
                    </a:lnTo>
                    <a:lnTo>
                      <a:pt x="432" y="283"/>
                    </a:lnTo>
                    <a:lnTo>
                      <a:pt x="417" y="284"/>
                    </a:lnTo>
                    <a:lnTo>
                      <a:pt x="400" y="286"/>
                    </a:lnTo>
                    <a:lnTo>
                      <a:pt x="289" y="283"/>
                    </a:lnTo>
                    <a:lnTo>
                      <a:pt x="270" y="282"/>
                    </a:lnTo>
                    <a:lnTo>
                      <a:pt x="253" y="280"/>
                    </a:lnTo>
                    <a:lnTo>
                      <a:pt x="235" y="279"/>
                    </a:lnTo>
                    <a:lnTo>
                      <a:pt x="217" y="276"/>
                    </a:lnTo>
                    <a:lnTo>
                      <a:pt x="200" y="274"/>
                    </a:lnTo>
                    <a:lnTo>
                      <a:pt x="182" y="272"/>
                    </a:lnTo>
                    <a:lnTo>
                      <a:pt x="164" y="268"/>
                    </a:lnTo>
                    <a:lnTo>
                      <a:pt x="147" y="265"/>
                    </a:lnTo>
                    <a:lnTo>
                      <a:pt x="129" y="260"/>
                    </a:lnTo>
                    <a:lnTo>
                      <a:pt x="111" y="254"/>
                    </a:lnTo>
                    <a:lnTo>
                      <a:pt x="93" y="249"/>
                    </a:lnTo>
                    <a:lnTo>
                      <a:pt x="76" y="242"/>
                    </a:lnTo>
                    <a:lnTo>
                      <a:pt x="58" y="233"/>
                    </a:lnTo>
                    <a:lnTo>
                      <a:pt x="40" y="223"/>
                    </a:lnTo>
                    <a:lnTo>
                      <a:pt x="23" y="213"/>
                    </a:lnTo>
                    <a:lnTo>
                      <a:pt x="4" y="202"/>
                    </a:lnTo>
                    <a:lnTo>
                      <a:pt x="1" y="184"/>
                    </a:lnTo>
                    <a:lnTo>
                      <a:pt x="2" y="168"/>
                    </a:lnTo>
                    <a:lnTo>
                      <a:pt x="5" y="153"/>
                    </a:lnTo>
                    <a:lnTo>
                      <a:pt x="11" y="138"/>
                    </a:lnTo>
                    <a:lnTo>
                      <a:pt x="20" y="124"/>
                    </a:lnTo>
                    <a:lnTo>
                      <a:pt x="31" y="111"/>
                    </a:lnTo>
                    <a:lnTo>
                      <a:pt x="43" y="98"/>
                    </a:lnTo>
                    <a:lnTo>
                      <a:pt x="57" y="86"/>
                    </a:lnTo>
                    <a:lnTo>
                      <a:pt x="72" y="76"/>
                    </a:lnTo>
                    <a:lnTo>
                      <a:pt x="87" y="66"/>
                    </a:lnTo>
                    <a:lnTo>
                      <a:pt x="104" y="56"/>
                    </a:lnTo>
                    <a:lnTo>
                      <a:pt x="121" y="48"/>
                    </a:lnTo>
                    <a:lnTo>
                      <a:pt x="137" y="41"/>
                    </a:lnTo>
                    <a:lnTo>
                      <a:pt x="153" y="35"/>
                    </a:lnTo>
                    <a:lnTo>
                      <a:pt x="169" y="28"/>
                    </a:lnTo>
                    <a:lnTo>
                      <a:pt x="183" y="23"/>
                    </a:lnTo>
                    <a:lnTo>
                      <a:pt x="190" y="22"/>
                    </a:lnTo>
                    <a:lnTo>
                      <a:pt x="198" y="20"/>
                    </a:lnTo>
                    <a:lnTo>
                      <a:pt x="208" y="17"/>
                    </a:lnTo>
                    <a:lnTo>
                      <a:pt x="220" y="15"/>
                    </a:lnTo>
                    <a:lnTo>
                      <a:pt x="233" y="13"/>
                    </a:lnTo>
                    <a:lnTo>
                      <a:pt x="247" y="9"/>
                    </a:lnTo>
                    <a:lnTo>
                      <a:pt x="261" y="7"/>
                    </a:lnTo>
                    <a:lnTo>
                      <a:pt x="276" y="5"/>
                    </a:lnTo>
                    <a:lnTo>
                      <a:pt x="291" y="3"/>
                    </a:lnTo>
                    <a:lnTo>
                      <a:pt x="305" y="1"/>
                    </a:lnTo>
                    <a:lnTo>
                      <a:pt x="319" y="0"/>
                    </a:lnTo>
                    <a:lnTo>
                      <a:pt x="331" y="0"/>
                    </a:lnTo>
                    <a:lnTo>
                      <a:pt x="343" y="0"/>
                    </a:lnTo>
                    <a:lnTo>
                      <a:pt x="353" y="0"/>
                    </a:lnTo>
                    <a:lnTo>
                      <a:pt x="361" y="1"/>
                    </a:lnTo>
                    <a:lnTo>
                      <a:pt x="367" y="3"/>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46" name="Freeform 44"/>
              <p:cNvSpPr>
                <a:spLocks/>
              </p:cNvSpPr>
              <p:nvPr/>
            </p:nvSpPr>
            <p:spPr bwMode="auto">
              <a:xfrm>
                <a:off x="4422" y="3237"/>
                <a:ext cx="116" cy="74"/>
              </a:xfrm>
              <a:custGeom>
                <a:avLst/>
                <a:gdLst>
                  <a:gd name="T0" fmla="*/ 24 w 232"/>
                  <a:gd name="T1" fmla="*/ 0 h 149"/>
                  <a:gd name="T2" fmla="*/ 29 w 232"/>
                  <a:gd name="T3" fmla="*/ 1 h 149"/>
                  <a:gd name="T4" fmla="*/ 28 w 232"/>
                  <a:gd name="T5" fmla="*/ 2 h 149"/>
                  <a:gd name="T6" fmla="*/ 27 w 232"/>
                  <a:gd name="T7" fmla="*/ 2 h 149"/>
                  <a:gd name="T8" fmla="*/ 25 w 232"/>
                  <a:gd name="T9" fmla="*/ 2 h 149"/>
                  <a:gd name="T10" fmla="*/ 24 w 232"/>
                  <a:gd name="T11" fmla="*/ 2 h 149"/>
                  <a:gd name="T12" fmla="*/ 22 w 232"/>
                  <a:gd name="T13" fmla="*/ 2 h 149"/>
                  <a:gd name="T14" fmla="*/ 21 w 232"/>
                  <a:gd name="T15" fmla="*/ 3 h 149"/>
                  <a:gd name="T16" fmla="*/ 19 w 232"/>
                  <a:gd name="T17" fmla="*/ 3 h 149"/>
                  <a:gd name="T18" fmla="*/ 18 w 232"/>
                  <a:gd name="T19" fmla="*/ 4 h 149"/>
                  <a:gd name="T20" fmla="*/ 16 w 232"/>
                  <a:gd name="T21" fmla="*/ 4 h 149"/>
                  <a:gd name="T22" fmla="*/ 15 w 232"/>
                  <a:gd name="T23" fmla="*/ 5 h 149"/>
                  <a:gd name="T24" fmla="*/ 14 w 232"/>
                  <a:gd name="T25" fmla="*/ 6 h 149"/>
                  <a:gd name="T26" fmla="*/ 12 w 232"/>
                  <a:gd name="T27" fmla="*/ 6 h 149"/>
                  <a:gd name="T28" fmla="*/ 10 w 232"/>
                  <a:gd name="T29" fmla="*/ 7 h 149"/>
                  <a:gd name="T30" fmla="*/ 9 w 232"/>
                  <a:gd name="T31" fmla="*/ 8 h 149"/>
                  <a:gd name="T32" fmla="*/ 7 w 232"/>
                  <a:gd name="T33" fmla="*/ 9 h 149"/>
                  <a:gd name="T34" fmla="*/ 6 w 232"/>
                  <a:gd name="T35" fmla="*/ 11 h 149"/>
                  <a:gd name="T36" fmla="*/ 4 w 232"/>
                  <a:gd name="T37" fmla="*/ 11 h 149"/>
                  <a:gd name="T38" fmla="*/ 4 w 232"/>
                  <a:gd name="T39" fmla="*/ 12 h 149"/>
                  <a:gd name="T40" fmla="*/ 5 w 232"/>
                  <a:gd name="T41" fmla="*/ 13 h 149"/>
                  <a:gd name="T42" fmla="*/ 5 w 232"/>
                  <a:gd name="T43" fmla="*/ 18 h 149"/>
                  <a:gd name="T44" fmla="*/ 4 w 232"/>
                  <a:gd name="T45" fmla="*/ 18 h 149"/>
                  <a:gd name="T46" fmla="*/ 0 w 232"/>
                  <a:gd name="T47" fmla="*/ 16 h 149"/>
                  <a:gd name="T48" fmla="*/ 0 w 232"/>
                  <a:gd name="T49" fmla="*/ 10 h 149"/>
                  <a:gd name="T50" fmla="*/ 2 w 232"/>
                  <a:gd name="T51" fmla="*/ 11 h 149"/>
                  <a:gd name="T52" fmla="*/ 3 w 232"/>
                  <a:gd name="T53" fmla="*/ 10 h 149"/>
                  <a:gd name="T54" fmla="*/ 1 w 232"/>
                  <a:gd name="T55" fmla="*/ 8 h 149"/>
                  <a:gd name="T56" fmla="*/ 2 w 232"/>
                  <a:gd name="T57" fmla="*/ 7 h 149"/>
                  <a:gd name="T58" fmla="*/ 3 w 232"/>
                  <a:gd name="T59" fmla="*/ 6 h 149"/>
                  <a:gd name="T60" fmla="*/ 4 w 232"/>
                  <a:gd name="T61" fmla="*/ 5 h 149"/>
                  <a:gd name="T62" fmla="*/ 6 w 232"/>
                  <a:gd name="T63" fmla="*/ 4 h 149"/>
                  <a:gd name="T64" fmla="*/ 7 w 232"/>
                  <a:gd name="T65" fmla="*/ 3 h 149"/>
                  <a:gd name="T66" fmla="*/ 8 w 232"/>
                  <a:gd name="T67" fmla="*/ 3 h 149"/>
                  <a:gd name="T68" fmla="*/ 10 w 232"/>
                  <a:gd name="T69" fmla="*/ 2 h 149"/>
                  <a:gd name="T70" fmla="*/ 11 w 232"/>
                  <a:gd name="T71" fmla="*/ 2 h 149"/>
                  <a:gd name="T72" fmla="*/ 13 w 232"/>
                  <a:gd name="T73" fmla="*/ 1 h 149"/>
                  <a:gd name="T74" fmla="*/ 14 w 232"/>
                  <a:gd name="T75" fmla="*/ 1 h 149"/>
                  <a:gd name="T76" fmla="*/ 16 w 232"/>
                  <a:gd name="T77" fmla="*/ 0 h 149"/>
                  <a:gd name="T78" fmla="*/ 17 w 232"/>
                  <a:gd name="T79" fmla="*/ 0 h 149"/>
                  <a:gd name="T80" fmla="*/ 19 w 232"/>
                  <a:gd name="T81" fmla="*/ 0 h 149"/>
                  <a:gd name="T82" fmla="*/ 20 w 232"/>
                  <a:gd name="T83" fmla="*/ 0 h 149"/>
                  <a:gd name="T84" fmla="*/ 22 w 232"/>
                  <a:gd name="T85" fmla="*/ 0 h 149"/>
                  <a:gd name="T86" fmla="*/ 23 w 232"/>
                  <a:gd name="T87" fmla="*/ 0 h 149"/>
                  <a:gd name="T88" fmla="*/ 24 w 232"/>
                  <a:gd name="T89" fmla="*/ 0 h 149"/>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32" h="149">
                    <a:moveTo>
                      <a:pt x="188" y="3"/>
                    </a:moveTo>
                    <a:lnTo>
                      <a:pt x="232" y="15"/>
                    </a:lnTo>
                    <a:lnTo>
                      <a:pt x="221" y="17"/>
                    </a:lnTo>
                    <a:lnTo>
                      <a:pt x="209" y="18"/>
                    </a:lnTo>
                    <a:lnTo>
                      <a:pt x="198" y="19"/>
                    </a:lnTo>
                    <a:lnTo>
                      <a:pt x="186" y="21"/>
                    </a:lnTo>
                    <a:lnTo>
                      <a:pt x="175" y="23"/>
                    </a:lnTo>
                    <a:lnTo>
                      <a:pt x="163" y="26"/>
                    </a:lnTo>
                    <a:lnTo>
                      <a:pt x="151" y="29"/>
                    </a:lnTo>
                    <a:lnTo>
                      <a:pt x="139" y="33"/>
                    </a:lnTo>
                    <a:lnTo>
                      <a:pt x="128" y="37"/>
                    </a:lnTo>
                    <a:lnTo>
                      <a:pt x="116" y="43"/>
                    </a:lnTo>
                    <a:lnTo>
                      <a:pt x="105" y="49"/>
                    </a:lnTo>
                    <a:lnTo>
                      <a:pt x="92" y="55"/>
                    </a:lnTo>
                    <a:lnTo>
                      <a:pt x="80" y="61"/>
                    </a:lnTo>
                    <a:lnTo>
                      <a:pt x="69" y="69"/>
                    </a:lnTo>
                    <a:lnTo>
                      <a:pt x="56" y="79"/>
                    </a:lnTo>
                    <a:lnTo>
                      <a:pt x="45" y="88"/>
                    </a:lnTo>
                    <a:lnTo>
                      <a:pt x="31" y="88"/>
                    </a:lnTo>
                    <a:lnTo>
                      <a:pt x="31" y="96"/>
                    </a:lnTo>
                    <a:lnTo>
                      <a:pt x="40" y="105"/>
                    </a:lnTo>
                    <a:lnTo>
                      <a:pt x="38" y="145"/>
                    </a:lnTo>
                    <a:lnTo>
                      <a:pt x="29" y="149"/>
                    </a:lnTo>
                    <a:lnTo>
                      <a:pt x="0" y="135"/>
                    </a:lnTo>
                    <a:lnTo>
                      <a:pt x="0" y="82"/>
                    </a:lnTo>
                    <a:lnTo>
                      <a:pt x="16" y="91"/>
                    </a:lnTo>
                    <a:lnTo>
                      <a:pt x="18" y="83"/>
                    </a:lnTo>
                    <a:lnTo>
                      <a:pt x="1" y="68"/>
                    </a:lnTo>
                    <a:lnTo>
                      <a:pt x="11" y="59"/>
                    </a:lnTo>
                    <a:lnTo>
                      <a:pt x="22" y="50"/>
                    </a:lnTo>
                    <a:lnTo>
                      <a:pt x="32" y="43"/>
                    </a:lnTo>
                    <a:lnTo>
                      <a:pt x="42" y="36"/>
                    </a:lnTo>
                    <a:lnTo>
                      <a:pt x="53" y="31"/>
                    </a:lnTo>
                    <a:lnTo>
                      <a:pt x="63" y="26"/>
                    </a:lnTo>
                    <a:lnTo>
                      <a:pt x="74" y="21"/>
                    </a:lnTo>
                    <a:lnTo>
                      <a:pt x="84" y="18"/>
                    </a:lnTo>
                    <a:lnTo>
                      <a:pt x="97" y="13"/>
                    </a:lnTo>
                    <a:lnTo>
                      <a:pt x="109" y="10"/>
                    </a:lnTo>
                    <a:lnTo>
                      <a:pt x="122" y="6"/>
                    </a:lnTo>
                    <a:lnTo>
                      <a:pt x="135" y="4"/>
                    </a:lnTo>
                    <a:lnTo>
                      <a:pt x="147" y="3"/>
                    </a:lnTo>
                    <a:lnTo>
                      <a:pt x="159" y="2"/>
                    </a:lnTo>
                    <a:lnTo>
                      <a:pt x="171" y="0"/>
                    </a:lnTo>
                    <a:lnTo>
                      <a:pt x="184" y="0"/>
                    </a:lnTo>
                    <a:lnTo>
                      <a:pt x="188" y="3"/>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47" name="Freeform 45"/>
              <p:cNvSpPr>
                <a:spLocks/>
              </p:cNvSpPr>
              <p:nvPr/>
            </p:nvSpPr>
            <p:spPr bwMode="auto">
              <a:xfrm>
                <a:off x="4713" y="3239"/>
                <a:ext cx="149" cy="39"/>
              </a:xfrm>
              <a:custGeom>
                <a:avLst/>
                <a:gdLst>
                  <a:gd name="T0" fmla="*/ 38 w 297"/>
                  <a:gd name="T1" fmla="*/ 0 h 78"/>
                  <a:gd name="T2" fmla="*/ 38 w 297"/>
                  <a:gd name="T3" fmla="*/ 1 h 78"/>
                  <a:gd name="T4" fmla="*/ 36 w 297"/>
                  <a:gd name="T5" fmla="*/ 2 h 78"/>
                  <a:gd name="T6" fmla="*/ 35 w 297"/>
                  <a:gd name="T7" fmla="*/ 3 h 78"/>
                  <a:gd name="T8" fmla="*/ 34 w 297"/>
                  <a:gd name="T9" fmla="*/ 3 h 78"/>
                  <a:gd name="T10" fmla="*/ 33 w 297"/>
                  <a:gd name="T11" fmla="*/ 4 h 78"/>
                  <a:gd name="T12" fmla="*/ 31 w 297"/>
                  <a:gd name="T13" fmla="*/ 5 h 78"/>
                  <a:gd name="T14" fmla="*/ 30 w 297"/>
                  <a:gd name="T15" fmla="*/ 5 h 78"/>
                  <a:gd name="T16" fmla="*/ 29 w 297"/>
                  <a:gd name="T17" fmla="*/ 5 h 78"/>
                  <a:gd name="T18" fmla="*/ 28 w 297"/>
                  <a:gd name="T19" fmla="*/ 6 h 78"/>
                  <a:gd name="T20" fmla="*/ 22 w 297"/>
                  <a:gd name="T21" fmla="*/ 7 h 78"/>
                  <a:gd name="T22" fmla="*/ 20 w 297"/>
                  <a:gd name="T23" fmla="*/ 8 h 78"/>
                  <a:gd name="T24" fmla="*/ 17 w 297"/>
                  <a:gd name="T25" fmla="*/ 8 h 78"/>
                  <a:gd name="T26" fmla="*/ 14 w 297"/>
                  <a:gd name="T27" fmla="*/ 9 h 78"/>
                  <a:gd name="T28" fmla="*/ 12 w 297"/>
                  <a:gd name="T29" fmla="*/ 9 h 78"/>
                  <a:gd name="T30" fmla="*/ 9 w 297"/>
                  <a:gd name="T31" fmla="*/ 9 h 78"/>
                  <a:gd name="T32" fmla="*/ 6 w 297"/>
                  <a:gd name="T33" fmla="*/ 10 h 78"/>
                  <a:gd name="T34" fmla="*/ 4 w 297"/>
                  <a:gd name="T35" fmla="*/ 10 h 78"/>
                  <a:gd name="T36" fmla="*/ 1 w 297"/>
                  <a:gd name="T37" fmla="*/ 10 h 78"/>
                  <a:gd name="T38" fmla="*/ 0 w 297"/>
                  <a:gd name="T39" fmla="*/ 10 h 78"/>
                  <a:gd name="T40" fmla="*/ 1 w 297"/>
                  <a:gd name="T41" fmla="*/ 8 h 78"/>
                  <a:gd name="T42" fmla="*/ 3 w 297"/>
                  <a:gd name="T43" fmla="*/ 8 h 78"/>
                  <a:gd name="T44" fmla="*/ 5 w 297"/>
                  <a:gd name="T45" fmla="*/ 8 h 78"/>
                  <a:gd name="T46" fmla="*/ 8 w 297"/>
                  <a:gd name="T47" fmla="*/ 8 h 78"/>
                  <a:gd name="T48" fmla="*/ 10 w 297"/>
                  <a:gd name="T49" fmla="*/ 8 h 78"/>
                  <a:gd name="T50" fmla="*/ 12 w 297"/>
                  <a:gd name="T51" fmla="*/ 8 h 78"/>
                  <a:gd name="T52" fmla="*/ 14 w 297"/>
                  <a:gd name="T53" fmla="*/ 7 h 78"/>
                  <a:gd name="T54" fmla="*/ 16 w 297"/>
                  <a:gd name="T55" fmla="*/ 7 h 78"/>
                  <a:gd name="T56" fmla="*/ 18 w 297"/>
                  <a:gd name="T57" fmla="*/ 7 h 78"/>
                  <a:gd name="T58" fmla="*/ 21 w 297"/>
                  <a:gd name="T59" fmla="*/ 6 h 78"/>
                  <a:gd name="T60" fmla="*/ 23 w 297"/>
                  <a:gd name="T61" fmla="*/ 6 h 78"/>
                  <a:gd name="T62" fmla="*/ 25 w 297"/>
                  <a:gd name="T63" fmla="*/ 5 h 78"/>
                  <a:gd name="T64" fmla="*/ 27 w 297"/>
                  <a:gd name="T65" fmla="*/ 5 h 78"/>
                  <a:gd name="T66" fmla="*/ 29 w 297"/>
                  <a:gd name="T67" fmla="*/ 4 h 78"/>
                  <a:gd name="T68" fmla="*/ 31 w 297"/>
                  <a:gd name="T69" fmla="*/ 3 h 78"/>
                  <a:gd name="T70" fmla="*/ 34 w 297"/>
                  <a:gd name="T71" fmla="*/ 2 h 78"/>
                  <a:gd name="T72" fmla="*/ 36 w 297"/>
                  <a:gd name="T73" fmla="*/ 1 h 78"/>
                  <a:gd name="T74" fmla="*/ 38 w 297"/>
                  <a:gd name="T75" fmla="*/ 0 h 78"/>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297" h="78">
                    <a:moveTo>
                      <a:pt x="297" y="0"/>
                    </a:moveTo>
                    <a:lnTo>
                      <a:pt x="297" y="6"/>
                    </a:lnTo>
                    <a:lnTo>
                      <a:pt x="286" y="13"/>
                    </a:lnTo>
                    <a:lnTo>
                      <a:pt x="277" y="18"/>
                    </a:lnTo>
                    <a:lnTo>
                      <a:pt x="267" y="24"/>
                    </a:lnTo>
                    <a:lnTo>
                      <a:pt x="258" y="29"/>
                    </a:lnTo>
                    <a:lnTo>
                      <a:pt x="248" y="33"/>
                    </a:lnTo>
                    <a:lnTo>
                      <a:pt x="238" y="37"/>
                    </a:lnTo>
                    <a:lnTo>
                      <a:pt x="229" y="40"/>
                    </a:lnTo>
                    <a:lnTo>
                      <a:pt x="218" y="44"/>
                    </a:lnTo>
                    <a:lnTo>
                      <a:pt x="176" y="54"/>
                    </a:lnTo>
                    <a:lnTo>
                      <a:pt x="154" y="59"/>
                    </a:lnTo>
                    <a:lnTo>
                      <a:pt x="133" y="63"/>
                    </a:lnTo>
                    <a:lnTo>
                      <a:pt x="111" y="67"/>
                    </a:lnTo>
                    <a:lnTo>
                      <a:pt x="91" y="69"/>
                    </a:lnTo>
                    <a:lnTo>
                      <a:pt x="70" y="72"/>
                    </a:lnTo>
                    <a:lnTo>
                      <a:pt x="48" y="74"/>
                    </a:lnTo>
                    <a:lnTo>
                      <a:pt x="27" y="76"/>
                    </a:lnTo>
                    <a:lnTo>
                      <a:pt x="5" y="78"/>
                    </a:lnTo>
                    <a:lnTo>
                      <a:pt x="0" y="74"/>
                    </a:lnTo>
                    <a:lnTo>
                      <a:pt x="4" y="64"/>
                    </a:lnTo>
                    <a:lnTo>
                      <a:pt x="21" y="63"/>
                    </a:lnTo>
                    <a:lnTo>
                      <a:pt x="39" y="62"/>
                    </a:lnTo>
                    <a:lnTo>
                      <a:pt x="57" y="61"/>
                    </a:lnTo>
                    <a:lnTo>
                      <a:pt x="74" y="60"/>
                    </a:lnTo>
                    <a:lnTo>
                      <a:pt x="92" y="57"/>
                    </a:lnTo>
                    <a:lnTo>
                      <a:pt x="109" y="56"/>
                    </a:lnTo>
                    <a:lnTo>
                      <a:pt x="126" y="54"/>
                    </a:lnTo>
                    <a:lnTo>
                      <a:pt x="144" y="51"/>
                    </a:lnTo>
                    <a:lnTo>
                      <a:pt x="162" y="48"/>
                    </a:lnTo>
                    <a:lnTo>
                      <a:pt x="179" y="44"/>
                    </a:lnTo>
                    <a:lnTo>
                      <a:pt x="196" y="39"/>
                    </a:lnTo>
                    <a:lnTo>
                      <a:pt x="214" y="33"/>
                    </a:lnTo>
                    <a:lnTo>
                      <a:pt x="231" y="27"/>
                    </a:lnTo>
                    <a:lnTo>
                      <a:pt x="248" y="21"/>
                    </a:lnTo>
                    <a:lnTo>
                      <a:pt x="266" y="11"/>
                    </a:lnTo>
                    <a:lnTo>
                      <a:pt x="283" y="2"/>
                    </a:lnTo>
                    <a:lnTo>
                      <a:pt x="29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48" name="Freeform 46"/>
              <p:cNvSpPr>
                <a:spLocks/>
              </p:cNvSpPr>
              <p:nvPr/>
            </p:nvSpPr>
            <p:spPr bwMode="auto">
              <a:xfrm>
                <a:off x="4534" y="3252"/>
                <a:ext cx="16" cy="11"/>
              </a:xfrm>
              <a:custGeom>
                <a:avLst/>
                <a:gdLst>
                  <a:gd name="T0" fmla="*/ 1 w 34"/>
                  <a:gd name="T1" fmla="*/ 1 h 22"/>
                  <a:gd name="T2" fmla="*/ 3 w 34"/>
                  <a:gd name="T3" fmla="*/ 1 h 22"/>
                  <a:gd name="T4" fmla="*/ 4 w 34"/>
                  <a:gd name="T5" fmla="*/ 3 h 22"/>
                  <a:gd name="T6" fmla="*/ 0 w 34"/>
                  <a:gd name="T7" fmla="*/ 3 h 22"/>
                  <a:gd name="T8" fmla="*/ 0 w 34"/>
                  <a:gd name="T9" fmla="*/ 0 h 22"/>
                  <a:gd name="T10" fmla="*/ 1 w 34"/>
                  <a:gd name="T11" fmla="*/ 1 h 22"/>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34" h="22">
                    <a:moveTo>
                      <a:pt x="9" y="2"/>
                    </a:moveTo>
                    <a:lnTo>
                      <a:pt x="32" y="6"/>
                    </a:lnTo>
                    <a:lnTo>
                      <a:pt x="34" y="22"/>
                    </a:lnTo>
                    <a:lnTo>
                      <a:pt x="4" y="19"/>
                    </a:lnTo>
                    <a:lnTo>
                      <a:pt x="0" y="0"/>
                    </a:lnTo>
                    <a:lnTo>
                      <a:pt x="9" y="2"/>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49" name="Freeform 47"/>
              <p:cNvSpPr>
                <a:spLocks/>
              </p:cNvSpPr>
              <p:nvPr/>
            </p:nvSpPr>
            <p:spPr bwMode="auto">
              <a:xfrm>
                <a:off x="4672" y="3259"/>
                <a:ext cx="196" cy="192"/>
              </a:xfrm>
              <a:custGeom>
                <a:avLst/>
                <a:gdLst>
                  <a:gd name="T0" fmla="*/ 50 w 390"/>
                  <a:gd name="T1" fmla="*/ 11 h 384"/>
                  <a:gd name="T2" fmla="*/ 46 w 390"/>
                  <a:gd name="T3" fmla="*/ 14 h 384"/>
                  <a:gd name="T4" fmla="*/ 46 w 390"/>
                  <a:gd name="T5" fmla="*/ 20 h 384"/>
                  <a:gd name="T6" fmla="*/ 41 w 390"/>
                  <a:gd name="T7" fmla="*/ 23 h 384"/>
                  <a:gd name="T8" fmla="*/ 34 w 390"/>
                  <a:gd name="T9" fmla="*/ 26 h 384"/>
                  <a:gd name="T10" fmla="*/ 29 w 390"/>
                  <a:gd name="T11" fmla="*/ 30 h 384"/>
                  <a:gd name="T12" fmla="*/ 28 w 390"/>
                  <a:gd name="T13" fmla="*/ 34 h 384"/>
                  <a:gd name="T14" fmla="*/ 24 w 390"/>
                  <a:gd name="T15" fmla="*/ 42 h 384"/>
                  <a:gd name="T16" fmla="*/ 21 w 390"/>
                  <a:gd name="T17" fmla="*/ 43 h 384"/>
                  <a:gd name="T18" fmla="*/ 17 w 390"/>
                  <a:gd name="T19" fmla="*/ 43 h 384"/>
                  <a:gd name="T20" fmla="*/ 14 w 390"/>
                  <a:gd name="T21" fmla="*/ 43 h 384"/>
                  <a:gd name="T22" fmla="*/ 12 w 390"/>
                  <a:gd name="T23" fmla="*/ 44 h 384"/>
                  <a:gd name="T24" fmla="*/ 15 w 390"/>
                  <a:gd name="T25" fmla="*/ 44 h 384"/>
                  <a:gd name="T26" fmla="*/ 19 w 390"/>
                  <a:gd name="T27" fmla="*/ 44 h 384"/>
                  <a:gd name="T28" fmla="*/ 23 w 390"/>
                  <a:gd name="T29" fmla="*/ 44 h 384"/>
                  <a:gd name="T30" fmla="*/ 26 w 390"/>
                  <a:gd name="T31" fmla="*/ 44 h 384"/>
                  <a:gd name="T32" fmla="*/ 25 w 390"/>
                  <a:gd name="T33" fmla="*/ 47 h 384"/>
                  <a:gd name="T34" fmla="*/ 23 w 390"/>
                  <a:gd name="T35" fmla="*/ 47 h 384"/>
                  <a:gd name="T36" fmla="*/ 19 w 390"/>
                  <a:gd name="T37" fmla="*/ 48 h 384"/>
                  <a:gd name="T38" fmla="*/ 15 w 390"/>
                  <a:gd name="T39" fmla="*/ 48 h 384"/>
                  <a:gd name="T40" fmla="*/ 11 w 390"/>
                  <a:gd name="T41" fmla="*/ 48 h 384"/>
                  <a:gd name="T42" fmla="*/ 7 w 390"/>
                  <a:gd name="T43" fmla="*/ 48 h 384"/>
                  <a:gd name="T44" fmla="*/ 4 w 390"/>
                  <a:gd name="T45" fmla="*/ 48 h 384"/>
                  <a:gd name="T46" fmla="*/ 2 w 390"/>
                  <a:gd name="T47" fmla="*/ 48 h 384"/>
                  <a:gd name="T48" fmla="*/ 1 w 390"/>
                  <a:gd name="T49" fmla="*/ 44 h 384"/>
                  <a:gd name="T50" fmla="*/ 4 w 390"/>
                  <a:gd name="T51" fmla="*/ 43 h 384"/>
                  <a:gd name="T52" fmla="*/ 1 w 390"/>
                  <a:gd name="T53" fmla="*/ 35 h 384"/>
                  <a:gd name="T54" fmla="*/ 1 w 390"/>
                  <a:gd name="T55" fmla="*/ 18 h 384"/>
                  <a:gd name="T56" fmla="*/ 3 w 390"/>
                  <a:gd name="T57" fmla="*/ 10 h 384"/>
                  <a:gd name="T58" fmla="*/ 9 w 390"/>
                  <a:gd name="T59" fmla="*/ 9 h 384"/>
                  <a:gd name="T60" fmla="*/ 16 w 390"/>
                  <a:gd name="T61" fmla="*/ 9 h 384"/>
                  <a:gd name="T62" fmla="*/ 22 w 390"/>
                  <a:gd name="T63" fmla="*/ 9 h 384"/>
                  <a:gd name="T64" fmla="*/ 28 w 390"/>
                  <a:gd name="T65" fmla="*/ 8 h 384"/>
                  <a:gd name="T66" fmla="*/ 34 w 390"/>
                  <a:gd name="T67" fmla="*/ 6 h 384"/>
                  <a:gd name="T68" fmla="*/ 40 w 390"/>
                  <a:gd name="T69" fmla="*/ 4 h 384"/>
                  <a:gd name="T70" fmla="*/ 46 w 390"/>
                  <a:gd name="T71" fmla="*/ 2 h 384"/>
                  <a:gd name="T72" fmla="*/ 50 w 390"/>
                  <a:gd name="T73" fmla="*/ 1 h 38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390" h="384">
                    <a:moveTo>
                      <a:pt x="390" y="1"/>
                    </a:moveTo>
                    <a:lnTo>
                      <a:pt x="390" y="83"/>
                    </a:lnTo>
                    <a:lnTo>
                      <a:pt x="372" y="97"/>
                    </a:lnTo>
                    <a:lnTo>
                      <a:pt x="365" y="111"/>
                    </a:lnTo>
                    <a:lnTo>
                      <a:pt x="364" y="129"/>
                    </a:lnTo>
                    <a:lnTo>
                      <a:pt x="364" y="156"/>
                    </a:lnTo>
                    <a:lnTo>
                      <a:pt x="348" y="167"/>
                    </a:lnTo>
                    <a:lnTo>
                      <a:pt x="323" y="179"/>
                    </a:lnTo>
                    <a:lnTo>
                      <a:pt x="296" y="191"/>
                    </a:lnTo>
                    <a:lnTo>
                      <a:pt x="268" y="204"/>
                    </a:lnTo>
                    <a:lnTo>
                      <a:pt x="243" y="219"/>
                    </a:lnTo>
                    <a:lnTo>
                      <a:pt x="224" y="234"/>
                    </a:lnTo>
                    <a:lnTo>
                      <a:pt x="214" y="252"/>
                    </a:lnTo>
                    <a:lnTo>
                      <a:pt x="216" y="272"/>
                    </a:lnTo>
                    <a:lnTo>
                      <a:pt x="206" y="334"/>
                    </a:lnTo>
                    <a:lnTo>
                      <a:pt x="192" y="335"/>
                    </a:lnTo>
                    <a:lnTo>
                      <a:pt x="177" y="336"/>
                    </a:lnTo>
                    <a:lnTo>
                      <a:pt x="163" y="338"/>
                    </a:lnTo>
                    <a:lnTo>
                      <a:pt x="148" y="339"/>
                    </a:lnTo>
                    <a:lnTo>
                      <a:pt x="135" y="340"/>
                    </a:lnTo>
                    <a:lnTo>
                      <a:pt x="120" y="341"/>
                    </a:lnTo>
                    <a:lnTo>
                      <a:pt x="106" y="342"/>
                    </a:lnTo>
                    <a:lnTo>
                      <a:pt x="91" y="343"/>
                    </a:lnTo>
                    <a:lnTo>
                      <a:pt x="91" y="348"/>
                    </a:lnTo>
                    <a:lnTo>
                      <a:pt x="105" y="350"/>
                    </a:lnTo>
                    <a:lnTo>
                      <a:pt x="120" y="351"/>
                    </a:lnTo>
                    <a:lnTo>
                      <a:pt x="133" y="350"/>
                    </a:lnTo>
                    <a:lnTo>
                      <a:pt x="148" y="349"/>
                    </a:lnTo>
                    <a:lnTo>
                      <a:pt x="163" y="347"/>
                    </a:lnTo>
                    <a:lnTo>
                      <a:pt x="177" y="346"/>
                    </a:lnTo>
                    <a:lnTo>
                      <a:pt x="192" y="344"/>
                    </a:lnTo>
                    <a:lnTo>
                      <a:pt x="206" y="346"/>
                    </a:lnTo>
                    <a:lnTo>
                      <a:pt x="205" y="372"/>
                    </a:lnTo>
                    <a:lnTo>
                      <a:pt x="198" y="373"/>
                    </a:lnTo>
                    <a:lnTo>
                      <a:pt x="189" y="373"/>
                    </a:lnTo>
                    <a:lnTo>
                      <a:pt x="177" y="374"/>
                    </a:lnTo>
                    <a:lnTo>
                      <a:pt x="164" y="376"/>
                    </a:lnTo>
                    <a:lnTo>
                      <a:pt x="150" y="378"/>
                    </a:lnTo>
                    <a:lnTo>
                      <a:pt x="135" y="379"/>
                    </a:lnTo>
                    <a:lnTo>
                      <a:pt x="118" y="380"/>
                    </a:lnTo>
                    <a:lnTo>
                      <a:pt x="102" y="381"/>
                    </a:lnTo>
                    <a:lnTo>
                      <a:pt x="86" y="382"/>
                    </a:lnTo>
                    <a:lnTo>
                      <a:pt x="70" y="382"/>
                    </a:lnTo>
                    <a:lnTo>
                      <a:pt x="55" y="384"/>
                    </a:lnTo>
                    <a:lnTo>
                      <a:pt x="42" y="384"/>
                    </a:lnTo>
                    <a:lnTo>
                      <a:pt x="30" y="382"/>
                    </a:lnTo>
                    <a:lnTo>
                      <a:pt x="19" y="381"/>
                    </a:lnTo>
                    <a:lnTo>
                      <a:pt x="11" y="379"/>
                    </a:lnTo>
                    <a:lnTo>
                      <a:pt x="7" y="377"/>
                    </a:lnTo>
                    <a:lnTo>
                      <a:pt x="7" y="351"/>
                    </a:lnTo>
                    <a:lnTo>
                      <a:pt x="25" y="349"/>
                    </a:lnTo>
                    <a:lnTo>
                      <a:pt x="26" y="343"/>
                    </a:lnTo>
                    <a:lnTo>
                      <a:pt x="8" y="341"/>
                    </a:lnTo>
                    <a:lnTo>
                      <a:pt x="8" y="274"/>
                    </a:lnTo>
                    <a:lnTo>
                      <a:pt x="9" y="207"/>
                    </a:lnTo>
                    <a:lnTo>
                      <a:pt x="8" y="142"/>
                    </a:lnTo>
                    <a:lnTo>
                      <a:pt x="0" y="76"/>
                    </a:lnTo>
                    <a:lnTo>
                      <a:pt x="24" y="75"/>
                    </a:lnTo>
                    <a:lnTo>
                      <a:pt x="48" y="73"/>
                    </a:lnTo>
                    <a:lnTo>
                      <a:pt x="72" y="72"/>
                    </a:lnTo>
                    <a:lnTo>
                      <a:pt x="97" y="70"/>
                    </a:lnTo>
                    <a:lnTo>
                      <a:pt x="121" y="68"/>
                    </a:lnTo>
                    <a:lnTo>
                      <a:pt x="145" y="67"/>
                    </a:lnTo>
                    <a:lnTo>
                      <a:pt x="169" y="65"/>
                    </a:lnTo>
                    <a:lnTo>
                      <a:pt x="193" y="61"/>
                    </a:lnTo>
                    <a:lnTo>
                      <a:pt x="217" y="58"/>
                    </a:lnTo>
                    <a:lnTo>
                      <a:pt x="242" y="53"/>
                    </a:lnTo>
                    <a:lnTo>
                      <a:pt x="266" y="47"/>
                    </a:lnTo>
                    <a:lnTo>
                      <a:pt x="290" y="40"/>
                    </a:lnTo>
                    <a:lnTo>
                      <a:pt x="314" y="32"/>
                    </a:lnTo>
                    <a:lnTo>
                      <a:pt x="338" y="23"/>
                    </a:lnTo>
                    <a:lnTo>
                      <a:pt x="363" y="13"/>
                    </a:lnTo>
                    <a:lnTo>
                      <a:pt x="387" y="0"/>
                    </a:lnTo>
                    <a:lnTo>
                      <a:pt x="390" y="1"/>
                    </a:lnTo>
                    <a:close/>
                  </a:path>
                </a:pathLst>
              </a:custGeom>
              <a:solidFill>
                <a:srgbClr val="9EA3A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50" name="Freeform 48"/>
              <p:cNvSpPr>
                <a:spLocks/>
              </p:cNvSpPr>
              <p:nvPr/>
            </p:nvSpPr>
            <p:spPr bwMode="auto">
              <a:xfrm>
                <a:off x="4531" y="3294"/>
                <a:ext cx="19" cy="7"/>
              </a:xfrm>
              <a:custGeom>
                <a:avLst/>
                <a:gdLst>
                  <a:gd name="T0" fmla="*/ 5 w 36"/>
                  <a:gd name="T1" fmla="*/ 0 h 15"/>
                  <a:gd name="T2" fmla="*/ 5 w 36"/>
                  <a:gd name="T3" fmla="*/ 0 h 15"/>
                  <a:gd name="T4" fmla="*/ 3 w 36"/>
                  <a:gd name="T5" fmla="*/ 0 h 15"/>
                  <a:gd name="T6" fmla="*/ 0 w 36"/>
                  <a:gd name="T7" fmla="*/ 1 h 15"/>
                  <a:gd name="T8" fmla="*/ 5 w 36"/>
                  <a:gd name="T9" fmla="*/ 0 h 1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 h="15">
                    <a:moveTo>
                      <a:pt x="36" y="0"/>
                    </a:moveTo>
                    <a:lnTo>
                      <a:pt x="36" y="4"/>
                    </a:lnTo>
                    <a:lnTo>
                      <a:pt x="19" y="7"/>
                    </a:lnTo>
                    <a:lnTo>
                      <a:pt x="0" y="15"/>
                    </a:lnTo>
                    <a:lnTo>
                      <a:pt x="36"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51" name="Freeform 49"/>
              <p:cNvSpPr>
                <a:spLocks/>
              </p:cNvSpPr>
              <p:nvPr/>
            </p:nvSpPr>
            <p:spPr bwMode="auto">
              <a:xfrm>
                <a:off x="4535" y="3299"/>
                <a:ext cx="76" cy="17"/>
              </a:xfrm>
              <a:custGeom>
                <a:avLst/>
                <a:gdLst>
                  <a:gd name="T0" fmla="*/ 15 w 151"/>
                  <a:gd name="T1" fmla="*/ 0 h 32"/>
                  <a:gd name="T2" fmla="*/ 19 w 151"/>
                  <a:gd name="T3" fmla="*/ 2 h 32"/>
                  <a:gd name="T4" fmla="*/ 17 w 151"/>
                  <a:gd name="T5" fmla="*/ 4 h 32"/>
                  <a:gd name="T6" fmla="*/ 15 w 151"/>
                  <a:gd name="T7" fmla="*/ 4 h 32"/>
                  <a:gd name="T8" fmla="*/ 13 w 151"/>
                  <a:gd name="T9" fmla="*/ 5 h 32"/>
                  <a:gd name="T10" fmla="*/ 11 w 151"/>
                  <a:gd name="T11" fmla="*/ 5 h 32"/>
                  <a:gd name="T12" fmla="*/ 9 w 151"/>
                  <a:gd name="T13" fmla="*/ 5 h 32"/>
                  <a:gd name="T14" fmla="*/ 7 w 151"/>
                  <a:gd name="T15" fmla="*/ 5 h 32"/>
                  <a:gd name="T16" fmla="*/ 5 w 151"/>
                  <a:gd name="T17" fmla="*/ 4 h 32"/>
                  <a:gd name="T18" fmla="*/ 3 w 151"/>
                  <a:gd name="T19" fmla="*/ 4 h 32"/>
                  <a:gd name="T20" fmla="*/ 0 w 151"/>
                  <a:gd name="T21" fmla="*/ 3 h 32"/>
                  <a:gd name="T22" fmla="*/ 2 w 151"/>
                  <a:gd name="T23" fmla="*/ 1 h 32"/>
                  <a:gd name="T24" fmla="*/ 4 w 151"/>
                  <a:gd name="T25" fmla="*/ 2 h 32"/>
                  <a:gd name="T26" fmla="*/ 5 w 151"/>
                  <a:gd name="T27" fmla="*/ 3 h 32"/>
                  <a:gd name="T28" fmla="*/ 12 w 151"/>
                  <a:gd name="T29" fmla="*/ 3 h 32"/>
                  <a:gd name="T30" fmla="*/ 13 w 151"/>
                  <a:gd name="T31" fmla="*/ 2 h 32"/>
                  <a:gd name="T32" fmla="*/ 14 w 151"/>
                  <a:gd name="T33" fmla="*/ 1 h 32"/>
                  <a:gd name="T34" fmla="*/ 15 w 151"/>
                  <a:gd name="T35" fmla="*/ 0 h 3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0" t="0" r="r" b="b"/>
                <a:pathLst>
                  <a:path w="151" h="32">
                    <a:moveTo>
                      <a:pt x="113" y="0"/>
                    </a:moveTo>
                    <a:lnTo>
                      <a:pt x="151" y="14"/>
                    </a:lnTo>
                    <a:lnTo>
                      <a:pt x="136" y="24"/>
                    </a:lnTo>
                    <a:lnTo>
                      <a:pt x="118" y="27"/>
                    </a:lnTo>
                    <a:lnTo>
                      <a:pt x="101" y="30"/>
                    </a:lnTo>
                    <a:lnTo>
                      <a:pt x="84" y="32"/>
                    </a:lnTo>
                    <a:lnTo>
                      <a:pt x="68" y="32"/>
                    </a:lnTo>
                    <a:lnTo>
                      <a:pt x="50" y="31"/>
                    </a:lnTo>
                    <a:lnTo>
                      <a:pt x="33" y="29"/>
                    </a:lnTo>
                    <a:lnTo>
                      <a:pt x="17" y="24"/>
                    </a:lnTo>
                    <a:lnTo>
                      <a:pt x="0" y="18"/>
                    </a:lnTo>
                    <a:lnTo>
                      <a:pt x="16" y="7"/>
                    </a:lnTo>
                    <a:lnTo>
                      <a:pt x="28" y="9"/>
                    </a:lnTo>
                    <a:lnTo>
                      <a:pt x="40" y="18"/>
                    </a:lnTo>
                    <a:lnTo>
                      <a:pt x="95" y="17"/>
                    </a:lnTo>
                    <a:lnTo>
                      <a:pt x="99" y="15"/>
                    </a:lnTo>
                    <a:lnTo>
                      <a:pt x="105" y="6"/>
                    </a:lnTo>
                    <a:lnTo>
                      <a:pt x="113" y="0"/>
                    </a:ln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52" name="Freeform 50"/>
              <p:cNvSpPr>
                <a:spLocks/>
              </p:cNvSpPr>
              <p:nvPr/>
            </p:nvSpPr>
            <p:spPr bwMode="auto">
              <a:xfrm>
                <a:off x="4880" y="3303"/>
                <a:ext cx="80" cy="82"/>
              </a:xfrm>
              <a:custGeom>
                <a:avLst/>
                <a:gdLst>
                  <a:gd name="T0" fmla="*/ 3 w 162"/>
                  <a:gd name="T1" fmla="*/ 1 h 164"/>
                  <a:gd name="T2" fmla="*/ 20 w 162"/>
                  <a:gd name="T3" fmla="*/ 5 h 164"/>
                  <a:gd name="T4" fmla="*/ 15 w 162"/>
                  <a:gd name="T5" fmla="*/ 21 h 164"/>
                  <a:gd name="T6" fmla="*/ 13 w 162"/>
                  <a:gd name="T7" fmla="*/ 21 h 164"/>
                  <a:gd name="T8" fmla="*/ 12 w 162"/>
                  <a:gd name="T9" fmla="*/ 21 h 164"/>
                  <a:gd name="T10" fmla="*/ 15 w 162"/>
                  <a:gd name="T11" fmla="*/ 7 h 164"/>
                  <a:gd name="T12" fmla="*/ 0 w 162"/>
                  <a:gd name="T13" fmla="*/ 2 h 164"/>
                  <a:gd name="T14" fmla="*/ 0 w 162"/>
                  <a:gd name="T15" fmla="*/ 1 h 164"/>
                  <a:gd name="T16" fmla="*/ 1 w 162"/>
                  <a:gd name="T17" fmla="*/ 1 h 164"/>
                  <a:gd name="T18" fmla="*/ 2 w 162"/>
                  <a:gd name="T19" fmla="*/ 0 h 164"/>
                  <a:gd name="T20" fmla="*/ 3 w 162"/>
                  <a:gd name="T21" fmla="*/ 1 h 16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162" h="164">
                    <a:moveTo>
                      <a:pt x="26" y="2"/>
                    </a:moveTo>
                    <a:lnTo>
                      <a:pt x="162" y="39"/>
                    </a:lnTo>
                    <a:lnTo>
                      <a:pt x="126" y="164"/>
                    </a:lnTo>
                    <a:lnTo>
                      <a:pt x="106" y="162"/>
                    </a:lnTo>
                    <a:lnTo>
                      <a:pt x="97" y="164"/>
                    </a:lnTo>
                    <a:lnTo>
                      <a:pt x="126" y="49"/>
                    </a:lnTo>
                    <a:lnTo>
                      <a:pt x="0" y="11"/>
                    </a:lnTo>
                    <a:lnTo>
                      <a:pt x="5" y="5"/>
                    </a:lnTo>
                    <a:lnTo>
                      <a:pt x="12" y="7"/>
                    </a:lnTo>
                    <a:lnTo>
                      <a:pt x="19" y="0"/>
                    </a:lnTo>
                    <a:lnTo>
                      <a:pt x="26" y="2"/>
                    </a:lnTo>
                    <a:close/>
                  </a:path>
                </a:pathLst>
              </a:custGeom>
              <a:solidFill>
                <a:srgbClr val="DD002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53" name="Freeform 51"/>
              <p:cNvSpPr>
                <a:spLocks/>
              </p:cNvSpPr>
              <p:nvPr/>
            </p:nvSpPr>
            <p:spPr bwMode="auto">
              <a:xfrm>
                <a:off x="4868" y="3313"/>
                <a:ext cx="13" cy="19"/>
              </a:xfrm>
              <a:custGeom>
                <a:avLst/>
                <a:gdLst>
                  <a:gd name="T0" fmla="*/ 2 w 28"/>
                  <a:gd name="T1" fmla="*/ 0 h 38"/>
                  <a:gd name="T2" fmla="*/ 3 w 28"/>
                  <a:gd name="T3" fmla="*/ 1 h 38"/>
                  <a:gd name="T4" fmla="*/ 3 w 28"/>
                  <a:gd name="T5" fmla="*/ 3 h 38"/>
                  <a:gd name="T6" fmla="*/ 3 w 28"/>
                  <a:gd name="T7" fmla="*/ 4 h 38"/>
                  <a:gd name="T8" fmla="*/ 0 w 28"/>
                  <a:gd name="T9" fmla="*/ 5 h 38"/>
                  <a:gd name="T10" fmla="*/ 0 w 28"/>
                  <a:gd name="T11" fmla="*/ 4 h 38"/>
                  <a:gd name="T12" fmla="*/ 0 w 28"/>
                  <a:gd name="T13" fmla="*/ 0 h 38"/>
                  <a:gd name="T14" fmla="*/ 2 w 28"/>
                  <a:gd name="T15" fmla="*/ 0 h 3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8" h="38">
                    <a:moveTo>
                      <a:pt x="17" y="0"/>
                    </a:moveTo>
                    <a:lnTo>
                      <a:pt x="26" y="4"/>
                    </a:lnTo>
                    <a:lnTo>
                      <a:pt x="28" y="20"/>
                    </a:lnTo>
                    <a:lnTo>
                      <a:pt x="26" y="31"/>
                    </a:lnTo>
                    <a:lnTo>
                      <a:pt x="0" y="38"/>
                    </a:lnTo>
                    <a:lnTo>
                      <a:pt x="2" y="30"/>
                    </a:lnTo>
                    <a:lnTo>
                      <a:pt x="4" y="0"/>
                    </a:lnTo>
                    <a:lnTo>
                      <a:pt x="17" y="0"/>
                    </a:lnTo>
                    <a:close/>
                  </a:path>
                </a:pathLst>
              </a:custGeom>
              <a:solidFill>
                <a:srgbClr val="C1000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54" name="Freeform 52"/>
              <p:cNvSpPr>
                <a:spLocks/>
              </p:cNvSpPr>
              <p:nvPr/>
            </p:nvSpPr>
            <p:spPr bwMode="auto">
              <a:xfrm>
                <a:off x="4617" y="3313"/>
                <a:ext cx="1" cy="8"/>
              </a:xfrm>
              <a:custGeom>
                <a:avLst/>
                <a:gdLst>
                  <a:gd name="T0" fmla="*/ 0 w 2"/>
                  <a:gd name="T1" fmla="*/ 0 h 17"/>
                  <a:gd name="T2" fmla="*/ 1 w 2"/>
                  <a:gd name="T3" fmla="*/ 2 h 17"/>
                  <a:gd name="T4" fmla="*/ 0 w 2"/>
                  <a:gd name="T5" fmla="*/ 0 h 17"/>
                  <a:gd name="T6" fmla="*/ 0 60000 65536"/>
                  <a:gd name="T7" fmla="*/ 0 60000 65536"/>
                  <a:gd name="T8" fmla="*/ 0 60000 65536"/>
                </a:gdLst>
                <a:ahLst/>
                <a:cxnLst>
                  <a:cxn ang="T6">
                    <a:pos x="T0" y="T1"/>
                  </a:cxn>
                  <a:cxn ang="T7">
                    <a:pos x="T2" y="T3"/>
                  </a:cxn>
                  <a:cxn ang="T8">
                    <a:pos x="T4" y="T5"/>
                  </a:cxn>
                </a:cxnLst>
                <a:rect l="0" t="0" r="r" b="b"/>
                <a:pathLst>
                  <a:path w="2" h="17">
                    <a:moveTo>
                      <a:pt x="0" y="0"/>
                    </a:moveTo>
                    <a:lnTo>
                      <a:pt x="2" y="17"/>
                    </a:lnTo>
                    <a:lnTo>
                      <a:pt x="0"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55" name="Freeform 53"/>
              <p:cNvSpPr>
                <a:spLocks/>
              </p:cNvSpPr>
              <p:nvPr/>
            </p:nvSpPr>
            <p:spPr bwMode="auto">
              <a:xfrm>
                <a:off x="4530" y="3314"/>
                <a:ext cx="1" cy="6"/>
              </a:xfrm>
              <a:custGeom>
                <a:avLst/>
                <a:gdLst>
                  <a:gd name="T0" fmla="*/ 0 w 3"/>
                  <a:gd name="T1" fmla="*/ 0 h 11"/>
                  <a:gd name="T2" fmla="*/ 0 w 3"/>
                  <a:gd name="T3" fmla="*/ 2 h 11"/>
                  <a:gd name="T4" fmla="*/ 0 w 3"/>
                  <a:gd name="T5" fmla="*/ 0 h 11"/>
                  <a:gd name="T6" fmla="*/ 0 60000 65536"/>
                  <a:gd name="T7" fmla="*/ 0 60000 65536"/>
                  <a:gd name="T8" fmla="*/ 0 60000 65536"/>
                </a:gdLst>
                <a:ahLst/>
                <a:cxnLst>
                  <a:cxn ang="T6">
                    <a:pos x="T0" y="T1"/>
                  </a:cxn>
                  <a:cxn ang="T7">
                    <a:pos x="T2" y="T3"/>
                  </a:cxn>
                  <a:cxn ang="T8">
                    <a:pos x="T4" y="T5"/>
                  </a:cxn>
                </a:cxnLst>
                <a:rect l="0" t="0" r="r" b="b"/>
                <a:pathLst>
                  <a:path w="3" h="11">
                    <a:moveTo>
                      <a:pt x="0" y="0"/>
                    </a:moveTo>
                    <a:lnTo>
                      <a:pt x="3" y="11"/>
                    </a:lnTo>
                    <a:lnTo>
                      <a:pt x="0"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56" name="Freeform 54"/>
              <p:cNvSpPr>
                <a:spLocks/>
              </p:cNvSpPr>
              <p:nvPr/>
            </p:nvSpPr>
            <p:spPr bwMode="auto">
              <a:xfrm>
                <a:off x="4610" y="3317"/>
                <a:ext cx="2" cy="3"/>
              </a:xfrm>
              <a:custGeom>
                <a:avLst/>
                <a:gdLst>
                  <a:gd name="T0" fmla="*/ 1 w 4"/>
                  <a:gd name="T1" fmla="*/ 0 h 5"/>
                  <a:gd name="T2" fmla="*/ 0 w 4"/>
                  <a:gd name="T3" fmla="*/ 1 h 5"/>
                  <a:gd name="T4" fmla="*/ 1 w 4"/>
                  <a:gd name="T5" fmla="*/ 0 h 5"/>
                  <a:gd name="T6" fmla="*/ 0 60000 65536"/>
                  <a:gd name="T7" fmla="*/ 0 60000 65536"/>
                  <a:gd name="T8" fmla="*/ 0 60000 65536"/>
                </a:gdLst>
                <a:ahLst/>
                <a:cxnLst>
                  <a:cxn ang="T6">
                    <a:pos x="T0" y="T1"/>
                  </a:cxn>
                  <a:cxn ang="T7">
                    <a:pos x="T2" y="T3"/>
                  </a:cxn>
                  <a:cxn ang="T8">
                    <a:pos x="T4" y="T5"/>
                  </a:cxn>
                </a:cxnLst>
                <a:rect l="0" t="0" r="r" b="b"/>
                <a:pathLst>
                  <a:path w="4" h="5">
                    <a:moveTo>
                      <a:pt x="4" y="0"/>
                    </a:moveTo>
                    <a:lnTo>
                      <a:pt x="0" y="5"/>
                    </a:lnTo>
                    <a:lnTo>
                      <a:pt x="4"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57" name="Freeform 55"/>
              <p:cNvSpPr>
                <a:spLocks/>
              </p:cNvSpPr>
              <p:nvPr/>
            </p:nvSpPr>
            <p:spPr bwMode="auto">
              <a:xfrm>
                <a:off x="4602" y="3317"/>
                <a:ext cx="3" cy="12"/>
              </a:xfrm>
              <a:custGeom>
                <a:avLst/>
                <a:gdLst>
                  <a:gd name="T0" fmla="*/ 1 w 6"/>
                  <a:gd name="T1" fmla="*/ 0 h 23"/>
                  <a:gd name="T2" fmla="*/ 1 w 6"/>
                  <a:gd name="T3" fmla="*/ 3 h 23"/>
                  <a:gd name="T4" fmla="*/ 0 w 6"/>
                  <a:gd name="T5" fmla="*/ 1 h 23"/>
                  <a:gd name="T6" fmla="*/ 1 w 6"/>
                  <a:gd name="T7" fmla="*/ 0 h 2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23">
                    <a:moveTo>
                      <a:pt x="6" y="0"/>
                    </a:moveTo>
                    <a:lnTo>
                      <a:pt x="6" y="23"/>
                    </a:lnTo>
                    <a:lnTo>
                      <a:pt x="0" y="4"/>
                    </a:lnTo>
                    <a:lnTo>
                      <a:pt x="6" y="0"/>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58" name="Freeform 56"/>
              <p:cNvSpPr>
                <a:spLocks/>
              </p:cNvSpPr>
              <p:nvPr/>
            </p:nvSpPr>
            <p:spPr bwMode="auto">
              <a:xfrm>
                <a:off x="4535" y="3318"/>
                <a:ext cx="3" cy="7"/>
              </a:xfrm>
              <a:custGeom>
                <a:avLst/>
                <a:gdLst>
                  <a:gd name="T0" fmla="*/ 2 w 4"/>
                  <a:gd name="T1" fmla="*/ 0 h 12"/>
                  <a:gd name="T2" fmla="*/ 2 w 4"/>
                  <a:gd name="T3" fmla="*/ 2 h 12"/>
                  <a:gd name="T4" fmla="*/ 0 w 4"/>
                  <a:gd name="T5" fmla="*/ 1 h 12"/>
                  <a:gd name="T6" fmla="*/ 2 w 4"/>
                  <a:gd name="T7" fmla="*/ 0 h 12"/>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4" h="12">
                    <a:moveTo>
                      <a:pt x="4" y="0"/>
                    </a:moveTo>
                    <a:lnTo>
                      <a:pt x="4" y="12"/>
                    </a:lnTo>
                    <a:lnTo>
                      <a:pt x="0" y="2"/>
                    </a:lnTo>
                    <a:lnTo>
                      <a:pt x="4"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59" name="Freeform 57"/>
              <p:cNvSpPr>
                <a:spLocks/>
              </p:cNvSpPr>
              <p:nvPr/>
            </p:nvSpPr>
            <p:spPr bwMode="auto">
              <a:xfrm>
                <a:off x="4543" y="3318"/>
                <a:ext cx="3" cy="11"/>
              </a:xfrm>
              <a:custGeom>
                <a:avLst/>
                <a:gdLst>
                  <a:gd name="T0" fmla="*/ 0 w 7"/>
                  <a:gd name="T1" fmla="*/ 1 h 20"/>
                  <a:gd name="T2" fmla="*/ 0 w 7"/>
                  <a:gd name="T3" fmla="*/ 1 h 20"/>
                  <a:gd name="T4" fmla="*/ 0 w 7"/>
                  <a:gd name="T5" fmla="*/ 3 h 20"/>
                  <a:gd name="T6" fmla="*/ 0 w 7"/>
                  <a:gd name="T7" fmla="*/ 3 h 20"/>
                  <a:gd name="T8" fmla="*/ 0 w 7"/>
                  <a:gd name="T9" fmla="*/ 0 h 20"/>
                  <a:gd name="T10" fmla="*/ 0 w 7"/>
                  <a:gd name="T11" fmla="*/ 1 h 2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7" h="20">
                    <a:moveTo>
                      <a:pt x="4" y="1"/>
                    </a:moveTo>
                    <a:lnTo>
                      <a:pt x="7" y="2"/>
                    </a:lnTo>
                    <a:lnTo>
                      <a:pt x="7" y="20"/>
                    </a:lnTo>
                    <a:lnTo>
                      <a:pt x="0" y="20"/>
                    </a:lnTo>
                    <a:lnTo>
                      <a:pt x="0" y="0"/>
                    </a:lnTo>
                    <a:lnTo>
                      <a:pt x="4" y="1"/>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60" name="Freeform 58"/>
              <p:cNvSpPr>
                <a:spLocks/>
              </p:cNvSpPr>
              <p:nvPr/>
            </p:nvSpPr>
            <p:spPr bwMode="auto">
              <a:xfrm>
                <a:off x="4594" y="3320"/>
                <a:ext cx="4" cy="12"/>
              </a:xfrm>
              <a:custGeom>
                <a:avLst/>
                <a:gdLst>
                  <a:gd name="T0" fmla="*/ 1 w 7"/>
                  <a:gd name="T1" fmla="*/ 1 h 24"/>
                  <a:gd name="T2" fmla="*/ 1 w 7"/>
                  <a:gd name="T3" fmla="*/ 3 h 24"/>
                  <a:gd name="T4" fmla="*/ 0 w 7"/>
                  <a:gd name="T5" fmla="*/ 3 h 24"/>
                  <a:gd name="T6" fmla="*/ 1 w 7"/>
                  <a:gd name="T7" fmla="*/ 0 h 24"/>
                  <a:gd name="T8" fmla="*/ 1 w 7"/>
                  <a:gd name="T9" fmla="*/ 1 h 24"/>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 h="24">
                    <a:moveTo>
                      <a:pt x="7" y="2"/>
                    </a:moveTo>
                    <a:lnTo>
                      <a:pt x="7" y="18"/>
                    </a:lnTo>
                    <a:lnTo>
                      <a:pt x="0" y="24"/>
                    </a:lnTo>
                    <a:lnTo>
                      <a:pt x="1" y="0"/>
                    </a:lnTo>
                    <a:lnTo>
                      <a:pt x="7" y="2"/>
                    </a:lnTo>
                    <a:close/>
                  </a:path>
                </a:pathLst>
              </a:custGeom>
              <a:solidFill>
                <a:srgbClr val="7A7A7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61" name="Freeform 59"/>
              <p:cNvSpPr>
                <a:spLocks/>
              </p:cNvSpPr>
              <p:nvPr/>
            </p:nvSpPr>
            <p:spPr bwMode="auto">
              <a:xfrm>
                <a:off x="4586" y="3321"/>
                <a:ext cx="3" cy="11"/>
              </a:xfrm>
              <a:custGeom>
                <a:avLst/>
                <a:gdLst>
                  <a:gd name="T0" fmla="*/ 1 w 6"/>
                  <a:gd name="T1" fmla="*/ 0 h 23"/>
                  <a:gd name="T2" fmla="*/ 1 w 6"/>
                  <a:gd name="T3" fmla="*/ 2 h 23"/>
                  <a:gd name="T4" fmla="*/ 0 w 6"/>
                  <a:gd name="T5" fmla="*/ 2 h 23"/>
                  <a:gd name="T6" fmla="*/ 1 w 6"/>
                  <a:gd name="T7" fmla="*/ 0 h 23"/>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6" h="23">
                    <a:moveTo>
                      <a:pt x="4" y="0"/>
                    </a:moveTo>
                    <a:lnTo>
                      <a:pt x="6" y="19"/>
                    </a:lnTo>
                    <a:lnTo>
                      <a:pt x="0" y="23"/>
                    </a:lnTo>
                    <a:lnTo>
                      <a:pt x="4"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62" name="Freeform 60"/>
              <p:cNvSpPr>
                <a:spLocks/>
              </p:cNvSpPr>
              <p:nvPr/>
            </p:nvSpPr>
            <p:spPr bwMode="auto">
              <a:xfrm>
                <a:off x="4551" y="3321"/>
                <a:ext cx="3" cy="11"/>
              </a:xfrm>
              <a:custGeom>
                <a:avLst/>
                <a:gdLst>
                  <a:gd name="T0" fmla="*/ 0 w 7"/>
                  <a:gd name="T1" fmla="*/ 0 h 22"/>
                  <a:gd name="T2" fmla="*/ 0 w 7"/>
                  <a:gd name="T3" fmla="*/ 1 h 22"/>
                  <a:gd name="T4" fmla="*/ 0 w 7"/>
                  <a:gd name="T5" fmla="*/ 3 h 22"/>
                  <a:gd name="T6" fmla="*/ 0 w 7"/>
                  <a:gd name="T7" fmla="*/ 3 h 22"/>
                  <a:gd name="T8" fmla="*/ 0 w 7"/>
                  <a:gd name="T9" fmla="*/ 0 h 2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7" h="22">
                    <a:moveTo>
                      <a:pt x="6" y="0"/>
                    </a:moveTo>
                    <a:lnTo>
                      <a:pt x="7" y="7"/>
                    </a:lnTo>
                    <a:lnTo>
                      <a:pt x="7" y="22"/>
                    </a:lnTo>
                    <a:lnTo>
                      <a:pt x="0" y="22"/>
                    </a:lnTo>
                    <a:lnTo>
                      <a:pt x="6"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63" name="Freeform 61"/>
              <p:cNvSpPr>
                <a:spLocks/>
              </p:cNvSpPr>
              <p:nvPr/>
            </p:nvSpPr>
            <p:spPr bwMode="auto">
              <a:xfrm>
                <a:off x="4577" y="3321"/>
                <a:ext cx="3" cy="12"/>
              </a:xfrm>
              <a:custGeom>
                <a:avLst/>
                <a:gdLst>
                  <a:gd name="T0" fmla="*/ 1 w 6"/>
                  <a:gd name="T1" fmla="*/ 0 h 25"/>
                  <a:gd name="T2" fmla="*/ 1 w 6"/>
                  <a:gd name="T3" fmla="*/ 2 h 25"/>
                  <a:gd name="T4" fmla="*/ 0 w 6"/>
                  <a:gd name="T5" fmla="*/ 3 h 25"/>
                  <a:gd name="T6" fmla="*/ 0 w 6"/>
                  <a:gd name="T7" fmla="*/ 0 h 25"/>
                  <a:gd name="T8" fmla="*/ 1 w 6"/>
                  <a:gd name="T9" fmla="*/ 0 h 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25">
                    <a:moveTo>
                      <a:pt x="4" y="2"/>
                    </a:moveTo>
                    <a:lnTo>
                      <a:pt x="6" y="20"/>
                    </a:lnTo>
                    <a:lnTo>
                      <a:pt x="0" y="25"/>
                    </a:lnTo>
                    <a:lnTo>
                      <a:pt x="0" y="0"/>
                    </a:lnTo>
                    <a:lnTo>
                      <a:pt x="4" y="2"/>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64" name="Freeform 62"/>
              <p:cNvSpPr>
                <a:spLocks/>
              </p:cNvSpPr>
              <p:nvPr/>
            </p:nvSpPr>
            <p:spPr bwMode="auto">
              <a:xfrm>
                <a:off x="4569" y="3321"/>
                <a:ext cx="3" cy="12"/>
              </a:xfrm>
              <a:custGeom>
                <a:avLst/>
                <a:gdLst>
                  <a:gd name="T0" fmla="*/ 1 w 6"/>
                  <a:gd name="T1" fmla="*/ 0 h 25"/>
                  <a:gd name="T2" fmla="*/ 1 w 6"/>
                  <a:gd name="T3" fmla="*/ 3 h 25"/>
                  <a:gd name="T4" fmla="*/ 0 w 6"/>
                  <a:gd name="T5" fmla="*/ 3 h 25"/>
                  <a:gd name="T6" fmla="*/ 0 w 6"/>
                  <a:gd name="T7" fmla="*/ 0 h 25"/>
                  <a:gd name="T8" fmla="*/ 1 w 6"/>
                  <a:gd name="T9" fmla="*/ 0 h 25"/>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 h="25">
                    <a:moveTo>
                      <a:pt x="5" y="2"/>
                    </a:moveTo>
                    <a:lnTo>
                      <a:pt x="6" y="25"/>
                    </a:lnTo>
                    <a:lnTo>
                      <a:pt x="0" y="25"/>
                    </a:lnTo>
                    <a:lnTo>
                      <a:pt x="0" y="0"/>
                    </a:lnTo>
                    <a:lnTo>
                      <a:pt x="5" y="2"/>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65" name="Freeform 63"/>
              <p:cNvSpPr>
                <a:spLocks/>
              </p:cNvSpPr>
              <p:nvPr/>
            </p:nvSpPr>
            <p:spPr bwMode="auto">
              <a:xfrm>
                <a:off x="4560" y="3321"/>
                <a:ext cx="4" cy="11"/>
              </a:xfrm>
              <a:custGeom>
                <a:avLst/>
                <a:gdLst>
                  <a:gd name="T0" fmla="*/ 1 w 8"/>
                  <a:gd name="T1" fmla="*/ 0 h 21"/>
                  <a:gd name="T2" fmla="*/ 1 w 8"/>
                  <a:gd name="T3" fmla="*/ 3 h 21"/>
                  <a:gd name="T4" fmla="*/ 0 w 8"/>
                  <a:gd name="T5" fmla="*/ 3 h 21"/>
                  <a:gd name="T6" fmla="*/ 0 w 8"/>
                  <a:gd name="T7" fmla="*/ 1 h 21"/>
                  <a:gd name="T8" fmla="*/ 1 w 8"/>
                  <a:gd name="T9" fmla="*/ 0 h 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8" h="21">
                    <a:moveTo>
                      <a:pt x="8" y="0"/>
                    </a:moveTo>
                    <a:lnTo>
                      <a:pt x="8" y="17"/>
                    </a:lnTo>
                    <a:lnTo>
                      <a:pt x="0" y="21"/>
                    </a:lnTo>
                    <a:lnTo>
                      <a:pt x="0" y="3"/>
                    </a:lnTo>
                    <a:lnTo>
                      <a:pt x="8" y="0"/>
                    </a:lnTo>
                    <a:close/>
                  </a:path>
                </a:pathLst>
              </a:custGeom>
              <a:solidFill>
                <a:srgbClr val="B2B2B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66" name="Freeform 64"/>
              <p:cNvSpPr>
                <a:spLocks/>
              </p:cNvSpPr>
              <p:nvPr/>
            </p:nvSpPr>
            <p:spPr bwMode="auto">
              <a:xfrm>
                <a:off x="4893" y="3326"/>
                <a:ext cx="18" cy="6"/>
              </a:xfrm>
              <a:custGeom>
                <a:avLst/>
                <a:gdLst>
                  <a:gd name="T0" fmla="*/ 2 w 36"/>
                  <a:gd name="T1" fmla="*/ 1 h 11"/>
                  <a:gd name="T2" fmla="*/ 5 w 36"/>
                  <a:gd name="T3" fmla="*/ 1 h 11"/>
                  <a:gd name="T4" fmla="*/ 0 w 36"/>
                  <a:gd name="T5" fmla="*/ 2 h 11"/>
                  <a:gd name="T6" fmla="*/ 1 w 36"/>
                  <a:gd name="T7" fmla="*/ 0 h 11"/>
                  <a:gd name="T8" fmla="*/ 2 w 36"/>
                  <a:gd name="T9" fmla="*/ 1 h 1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36" h="11">
                    <a:moveTo>
                      <a:pt x="11" y="1"/>
                    </a:moveTo>
                    <a:lnTo>
                      <a:pt x="36" y="8"/>
                    </a:lnTo>
                    <a:lnTo>
                      <a:pt x="0" y="11"/>
                    </a:lnTo>
                    <a:lnTo>
                      <a:pt x="2" y="0"/>
                    </a:lnTo>
                    <a:lnTo>
                      <a:pt x="11" y="1"/>
                    </a:lnTo>
                    <a:close/>
                  </a:path>
                </a:pathLst>
              </a:custGeom>
              <a:solidFill>
                <a:srgbClr val="FF4C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67" name="Freeform 65"/>
              <p:cNvSpPr>
                <a:spLocks/>
              </p:cNvSpPr>
              <p:nvPr/>
            </p:nvSpPr>
            <p:spPr bwMode="auto">
              <a:xfrm>
                <a:off x="4338" y="3328"/>
                <a:ext cx="258" cy="96"/>
              </a:xfrm>
              <a:custGeom>
                <a:avLst/>
                <a:gdLst>
                  <a:gd name="T0" fmla="*/ 1 w 516"/>
                  <a:gd name="T1" fmla="*/ 0 h 192"/>
                  <a:gd name="T2" fmla="*/ 4 w 516"/>
                  <a:gd name="T3" fmla="*/ 2 h 192"/>
                  <a:gd name="T4" fmla="*/ 7 w 516"/>
                  <a:gd name="T5" fmla="*/ 4 h 192"/>
                  <a:gd name="T6" fmla="*/ 11 w 516"/>
                  <a:gd name="T7" fmla="*/ 6 h 192"/>
                  <a:gd name="T8" fmla="*/ 15 w 516"/>
                  <a:gd name="T9" fmla="*/ 7 h 192"/>
                  <a:gd name="T10" fmla="*/ 19 w 516"/>
                  <a:gd name="T11" fmla="*/ 8 h 192"/>
                  <a:gd name="T12" fmla="*/ 23 w 516"/>
                  <a:gd name="T13" fmla="*/ 9 h 192"/>
                  <a:gd name="T14" fmla="*/ 27 w 516"/>
                  <a:gd name="T15" fmla="*/ 10 h 192"/>
                  <a:gd name="T16" fmla="*/ 31 w 516"/>
                  <a:gd name="T17" fmla="*/ 10 h 192"/>
                  <a:gd name="T18" fmla="*/ 35 w 516"/>
                  <a:gd name="T19" fmla="*/ 10 h 192"/>
                  <a:gd name="T20" fmla="*/ 40 w 516"/>
                  <a:gd name="T21" fmla="*/ 11 h 192"/>
                  <a:gd name="T22" fmla="*/ 44 w 516"/>
                  <a:gd name="T23" fmla="*/ 11 h 192"/>
                  <a:gd name="T24" fmla="*/ 48 w 516"/>
                  <a:gd name="T25" fmla="*/ 10 h 192"/>
                  <a:gd name="T26" fmla="*/ 52 w 516"/>
                  <a:gd name="T27" fmla="*/ 10 h 192"/>
                  <a:gd name="T28" fmla="*/ 56 w 516"/>
                  <a:gd name="T29" fmla="*/ 10 h 192"/>
                  <a:gd name="T30" fmla="*/ 60 w 516"/>
                  <a:gd name="T31" fmla="*/ 10 h 192"/>
                  <a:gd name="T32" fmla="*/ 64 w 516"/>
                  <a:gd name="T33" fmla="*/ 9 h 192"/>
                  <a:gd name="T34" fmla="*/ 65 w 516"/>
                  <a:gd name="T35" fmla="*/ 9 h 192"/>
                  <a:gd name="T36" fmla="*/ 64 w 516"/>
                  <a:gd name="T37" fmla="*/ 23 h 192"/>
                  <a:gd name="T38" fmla="*/ 61 w 516"/>
                  <a:gd name="T39" fmla="*/ 23 h 192"/>
                  <a:gd name="T40" fmla="*/ 58 w 516"/>
                  <a:gd name="T41" fmla="*/ 24 h 192"/>
                  <a:gd name="T42" fmla="*/ 55 w 516"/>
                  <a:gd name="T43" fmla="*/ 24 h 192"/>
                  <a:gd name="T44" fmla="*/ 52 w 516"/>
                  <a:gd name="T45" fmla="*/ 24 h 192"/>
                  <a:gd name="T46" fmla="*/ 49 w 516"/>
                  <a:gd name="T47" fmla="*/ 24 h 192"/>
                  <a:gd name="T48" fmla="*/ 46 w 516"/>
                  <a:gd name="T49" fmla="*/ 24 h 192"/>
                  <a:gd name="T50" fmla="*/ 43 w 516"/>
                  <a:gd name="T51" fmla="*/ 24 h 192"/>
                  <a:gd name="T52" fmla="*/ 41 w 516"/>
                  <a:gd name="T53" fmla="*/ 24 h 192"/>
                  <a:gd name="T54" fmla="*/ 38 w 516"/>
                  <a:gd name="T55" fmla="*/ 24 h 192"/>
                  <a:gd name="T56" fmla="*/ 35 w 516"/>
                  <a:gd name="T57" fmla="*/ 24 h 192"/>
                  <a:gd name="T58" fmla="*/ 32 w 516"/>
                  <a:gd name="T59" fmla="*/ 24 h 192"/>
                  <a:gd name="T60" fmla="*/ 29 w 516"/>
                  <a:gd name="T61" fmla="*/ 24 h 192"/>
                  <a:gd name="T62" fmla="*/ 26 w 516"/>
                  <a:gd name="T63" fmla="*/ 23 h 192"/>
                  <a:gd name="T64" fmla="*/ 23 w 516"/>
                  <a:gd name="T65" fmla="*/ 23 h 192"/>
                  <a:gd name="T66" fmla="*/ 20 w 516"/>
                  <a:gd name="T67" fmla="*/ 22 h 192"/>
                  <a:gd name="T68" fmla="*/ 17 w 516"/>
                  <a:gd name="T69" fmla="*/ 22 h 192"/>
                  <a:gd name="T70" fmla="*/ 12 w 516"/>
                  <a:gd name="T71" fmla="*/ 20 h 192"/>
                  <a:gd name="T72" fmla="*/ 7 w 516"/>
                  <a:gd name="T73" fmla="*/ 18 h 192"/>
                  <a:gd name="T74" fmla="*/ 4 w 516"/>
                  <a:gd name="T75" fmla="*/ 16 h 192"/>
                  <a:gd name="T76" fmla="*/ 2 w 516"/>
                  <a:gd name="T77" fmla="*/ 14 h 192"/>
                  <a:gd name="T78" fmla="*/ 1 w 516"/>
                  <a:gd name="T79" fmla="*/ 12 h 192"/>
                  <a:gd name="T80" fmla="*/ 1 w 516"/>
                  <a:gd name="T81" fmla="*/ 9 h 192"/>
                  <a:gd name="T82" fmla="*/ 0 w 516"/>
                  <a:gd name="T83" fmla="*/ 5 h 192"/>
                  <a:gd name="T84" fmla="*/ 1 w 516"/>
                  <a:gd name="T85" fmla="*/ 0 h 192"/>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516" h="192">
                    <a:moveTo>
                      <a:pt x="1" y="0"/>
                    </a:moveTo>
                    <a:lnTo>
                      <a:pt x="27" y="16"/>
                    </a:lnTo>
                    <a:lnTo>
                      <a:pt x="55" y="30"/>
                    </a:lnTo>
                    <a:lnTo>
                      <a:pt x="85" y="42"/>
                    </a:lnTo>
                    <a:lnTo>
                      <a:pt x="115" y="52"/>
                    </a:lnTo>
                    <a:lnTo>
                      <a:pt x="147" y="60"/>
                    </a:lnTo>
                    <a:lnTo>
                      <a:pt x="180" y="67"/>
                    </a:lnTo>
                    <a:lnTo>
                      <a:pt x="212" y="73"/>
                    </a:lnTo>
                    <a:lnTo>
                      <a:pt x="245" y="76"/>
                    </a:lnTo>
                    <a:lnTo>
                      <a:pt x="280" y="80"/>
                    </a:lnTo>
                    <a:lnTo>
                      <a:pt x="313" y="81"/>
                    </a:lnTo>
                    <a:lnTo>
                      <a:pt x="346" y="81"/>
                    </a:lnTo>
                    <a:lnTo>
                      <a:pt x="380" y="80"/>
                    </a:lnTo>
                    <a:lnTo>
                      <a:pt x="412" y="79"/>
                    </a:lnTo>
                    <a:lnTo>
                      <a:pt x="444" y="76"/>
                    </a:lnTo>
                    <a:lnTo>
                      <a:pt x="477" y="73"/>
                    </a:lnTo>
                    <a:lnTo>
                      <a:pt x="507" y="68"/>
                    </a:lnTo>
                    <a:lnTo>
                      <a:pt x="516" y="71"/>
                    </a:lnTo>
                    <a:lnTo>
                      <a:pt x="509" y="178"/>
                    </a:lnTo>
                    <a:lnTo>
                      <a:pt x="485" y="181"/>
                    </a:lnTo>
                    <a:lnTo>
                      <a:pt x="461" y="185"/>
                    </a:lnTo>
                    <a:lnTo>
                      <a:pt x="437" y="187"/>
                    </a:lnTo>
                    <a:lnTo>
                      <a:pt x="413" y="189"/>
                    </a:lnTo>
                    <a:lnTo>
                      <a:pt x="390" y="190"/>
                    </a:lnTo>
                    <a:lnTo>
                      <a:pt x="367" y="192"/>
                    </a:lnTo>
                    <a:lnTo>
                      <a:pt x="344" y="192"/>
                    </a:lnTo>
                    <a:lnTo>
                      <a:pt x="321" y="192"/>
                    </a:lnTo>
                    <a:lnTo>
                      <a:pt x="298" y="192"/>
                    </a:lnTo>
                    <a:lnTo>
                      <a:pt x="275" y="190"/>
                    </a:lnTo>
                    <a:lnTo>
                      <a:pt x="252" y="188"/>
                    </a:lnTo>
                    <a:lnTo>
                      <a:pt x="229" y="186"/>
                    </a:lnTo>
                    <a:lnTo>
                      <a:pt x="206" y="182"/>
                    </a:lnTo>
                    <a:lnTo>
                      <a:pt x="182" y="179"/>
                    </a:lnTo>
                    <a:lnTo>
                      <a:pt x="159" y="174"/>
                    </a:lnTo>
                    <a:lnTo>
                      <a:pt x="135" y="170"/>
                    </a:lnTo>
                    <a:lnTo>
                      <a:pt x="89" y="155"/>
                    </a:lnTo>
                    <a:lnTo>
                      <a:pt x="54" y="141"/>
                    </a:lnTo>
                    <a:lnTo>
                      <a:pt x="30" y="127"/>
                    </a:lnTo>
                    <a:lnTo>
                      <a:pt x="15" y="112"/>
                    </a:lnTo>
                    <a:lnTo>
                      <a:pt x="4" y="94"/>
                    </a:lnTo>
                    <a:lnTo>
                      <a:pt x="1" y="69"/>
                    </a:lnTo>
                    <a:lnTo>
                      <a:pt x="0" y="39"/>
                    </a:lnTo>
                    <a:lnTo>
                      <a:pt x="1"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68" name="Freeform 66"/>
              <p:cNvSpPr>
                <a:spLocks/>
              </p:cNvSpPr>
              <p:nvPr/>
            </p:nvSpPr>
            <p:spPr bwMode="auto">
              <a:xfrm>
                <a:off x="4968" y="3330"/>
                <a:ext cx="8" cy="7"/>
              </a:xfrm>
              <a:custGeom>
                <a:avLst/>
                <a:gdLst>
                  <a:gd name="T0" fmla="*/ 1 w 15"/>
                  <a:gd name="T1" fmla="*/ 0 h 15"/>
                  <a:gd name="T2" fmla="*/ 2 w 15"/>
                  <a:gd name="T3" fmla="*/ 1 h 15"/>
                  <a:gd name="T4" fmla="*/ 0 w 15"/>
                  <a:gd name="T5" fmla="*/ 1 h 15"/>
                  <a:gd name="T6" fmla="*/ 1 w 15"/>
                  <a:gd name="T7" fmla="*/ 0 h 15"/>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5" h="15">
                    <a:moveTo>
                      <a:pt x="7" y="0"/>
                    </a:moveTo>
                    <a:lnTo>
                      <a:pt x="15" y="15"/>
                    </a:lnTo>
                    <a:lnTo>
                      <a:pt x="0" y="14"/>
                    </a:lnTo>
                    <a:lnTo>
                      <a:pt x="7" y="0"/>
                    </a:lnTo>
                    <a:close/>
                  </a:path>
                </a:pathLst>
              </a:custGeom>
              <a:solidFill>
                <a:srgbClr val="FF4C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69" name="Freeform 67"/>
              <p:cNvSpPr>
                <a:spLocks/>
              </p:cNvSpPr>
              <p:nvPr/>
            </p:nvSpPr>
            <p:spPr bwMode="auto">
              <a:xfrm>
                <a:off x="4617" y="3335"/>
                <a:ext cx="38" cy="19"/>
              </a:xfrm>
              <a:custGeom>
                <a:avLst/>
                <a:gdLst>
                  <a:gd name="T0" fmla="*/ 9 w 77"/>
                  <a:gd name="T1" fmla="*/ 0 h 39"/>
                  <a:gd name="T2" fmla="*/ 9 w 77"/>
                  <a:gd name="T3" fmla="*/ 0 h 39"/>
                  <a:gd name="T4" fmla="*/ 8 w 77"/>
                  <a:gd name="T5" fmla="*/ 1 h 39"/>
                  <a:gd name="T6" fmla="*/ 8 w 77"/>
                  <a:gd name="T7" fmla="*/ 1 h 39"/>
                  <a:gd name="T8" fmla="*/ 7 w 77"/>
                  <a:gd name="T9" fmla="*/ 2 h 39"/>
                  <a:gd name="T10" fmla="*/ 6 w 77"/>
                  <a:gd name="T11" fmla="*/ 2 h 39"/>
                  <a:gd name="T12" fmla="*/ 5 w 77"/>
                  <a:gd name="T13" fmla="*/ 3 h 39"/>
                  <a:gd name="T14" fmla="*/ 4 w 77"/>
                  <a:gd name="T15" fmla="*/ 3 h 39"/>
                  <a:gd name="T16" fmla="*/ 4 w 77"/>
                  <a:gd name="T17" fmla="*/ 3 h 39"/>
                  <a:gd name="T18" fmla="*/ 3 w 77"/>
                  <a:gd name="T19" fmla="*/ 4 h 39"/>
                  <a:gd name="T20" fmla="*/ 0 w 77"/>
                  <a:gd name="T21" fmla="*/ 4 h 39"/>
                  <a:gd name="T22" fmla="*/ 0 w 77"/>
                  <a:gd name="T23" fmla="*/ 3 h 39"/>
                  <a:gd name="T24" fmla="*/ 1 w 77"/>
                  <a:gd name="T25" fmla="*/ 3 h 39"/>
                  <a:gd name="T26" fmla="*/ 9 w 77"/>
                  <a:gd name="T27" fmla="*/ 0 h 3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77" h="39">
                    <a:moveTo>
                      <a:pt x="76" y="0"/>
                    </a:moveTo>
                    <a:lnTo>
                      <a:pt x="77" y="5"/>
                    </a:lnTo>
                    <a:lnTo>
                      <a:pt x="70" y="9"/>
                    </a:lnTo>
                    <a:lnTo>
                      <a:pt x="65" y="14"/>
                    </a:lnTo>
                    <a:lnTo>
                      <a:pt x="58" y="17"/>
                    </a:lnTo>
                    <a:lnTo>
                      <a:pt x="52" y="21"/>
                    </a:lnTo>
                    <a:lnTo>
                      <a:pt x="45" y="24"/>
                    </a:lnTo>
                    <a:lnTo>
                      <a:pt x="39" y="26"/>
                    </a:lnTo>
                    <a:lnTo>
                      <a:pt x="32" y="30"/>
                    </a:lnTo>
                    <a:lnTo>
                      <a:pt x="25" y="32"/>
                    </a:lnTo>
                    <a:lnTo>
                      <a:pt x="0" y="39"/>
                    </a:lnTo>
                    <a:lnTo>
                      <a:pt x="2" y="26"/>
                    </a:lnTo>
                    <a:lnTo>
                      <a:pt x="14" y="25"/>
                    </a:lnTo>
                    <a:lnTo>
                      <a:pt x="7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70" name="Freeform 68"/>
              <p:cNvSpPr>
                <a:spLocks/>
              </p:cNvSpPr>
              <p:nvPr/>
            </p:nvSpPr>
            <p:spPr bwMode="auto">
              <a:xfrm>
                <a:off x="4867" y="3339"/>
                <a:ext cx="8" cy="4"/>
              </a:xfrm>
              <a:custGeom>
                <a:avLst/>
                <a:gdLst>
                  <a:gd name="T0" fmla="*/ 2 w 15"/>
                  <a:gd name="T1" fmla="*/ 1 h 8"/>
                  <a:gd name="T2" fmla="*/ 2 w 15"/>
                  <a:gd name="T3" fmla="*/ 1 h 8"/>
                  <a:gd name="T4" fmla="*/ 2 w 15"/>
                  <a:gd name="T5" fmla="*/ 1 h 8"/>
                  <a:gd name="T6" fmla="*/ 0 w 15"/>
                  <a:gd name="T7" fmla="*/ 1 h 8"/>
                  <a:gd name="T8" fmla="*/ 1 w 15"/>
                  <a:gd name="T9" fmla="*/ 0 h 8"/>
                  <a:gd name="T10" fmla="*/ 2 w 15"/>
                  <a:gd name="T11" fmla="*/ 1 h 8"/>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5" h="8">
                    <a:moveTo>
                      <a:pt x="12" y="1"/>
                    </a:moveTo>
                    <a:lnTo>
                      <a:pt x="15" y="5"/>
                    </a:lnTo>
                    <a:lnTo>
                      <a:pt x="10" y="8"/>
                    </a:lnTo>
                    <a:lnTo>
                      <a:pt x="0" y="8"/>
                    </a:lnTo>
                    <a:lnTo>
                      <a:pt x="1" y="0"/>
                    </a:lnTo>
                    <a:lnTo>
                      <a:pt x="12" y="1"/>
                    </a:lnTo>
                    <a:close/>
                  </a:path>
                </a:pathLst>
              </a:custGeom>
              <a:solidFill>
                <a:srgbClr val="C1000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71" name="Freeform 69"/>
              <p:cNvSpPr>
                <a:spLocks/>
              </p:cNvSpPr>
              <p:nvPr/>
            </p:nvSpPr>
            <p:spPr bwMode="auto">
              <a:xfrm>
                <a:off x="4909" y="3343"/>
                <a:ext cx="24" cy="8"/>
              </a:xfrm>
              <a:custGeom>
                <a:avLst/>
                <a:gdLst>
                  <a:gd name="T0" fmla="*/ 6 w 48"/>
                  <a:gd name="T1" fmla="*/ 0 h 16"/>
                  <a:gd name="T2" fmla="*/ 6 w 48"/>
                  <a:gd name="T3" fmla="*/ 0 h 16"/>
                  <a:gd name="T4" fmla="*/ 6 w 48"/>
                  <a:gd name="T5" fmla="*/ 2 h 16"/>
                  <a:gd name="T6" fmla="*/ 0 w 48"/>
                  <a:gd name="T7" fmla="*/ 1 h 16"/>
                  <a:gd name="T8" fmla="*/ 6 w 48"/>
                  <a:gd name="T9" fmla="*/ 0 h 1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48" h="16">
                    <a:moveTo>
                      <a:pt x="45" y="0"/>
                    </a:moveTo>
                    <a:lnTo>
                      <a:pt x="48" y="0"/>
                    </a:lnTo>
                    <a:lnTo>
                      <a:pt x="44" y="16"/>
                    </a:lnTo>
                    <a:lnTo>
                      <a:pt x="0" y="1"/>
                    </a:lnTo>
                    <a:lnTo>
                      <a:pt x="45" y="0"/>
                    </a:lnTo>
                    <a:close/>
                  </a:path>
                </a:pathLst>
              </a:custGeom>
              <a:solidFill>
                <a:srgbClr val="C1000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72" name="Freeform 70"/>
              <p:cNvSpPr>
                <a:spLocks/>
              </p:cNvSpPr>
              <p:nvPr/>
            </p:nvSpPr>
            <p:spPr bwMode="auto">
              <a:xfrm>
                <a:off x="4774" y="3346"/>
                <a:ext cx="281" cy="207"/>
              </a:xfrm>
              <a:custGeom>
                <a:avLst/>
                <a:gdLst>
                  <a:gd name="T0" fmla="*/ 55 w 562"/>
                  <a:gd name="T1" fmla="*/ 1 h 415"/>
                  <a:gd name="T2" fmla="*/ 63 w 562"/>
                  <a:gd name="T3" fmla="*/ 5 h 415"/>
                  <a:gd name="T4" fmla="*/ 69 w 562"/>
                  <a:gd name="T5" fmla="*/ 12 h 415"/>
                  <a:gd name="T6" fmla="*/ 70 w 562"/>
                  <a:gd name="T7" fmla="*/ 19 h 415"/>
                  <a:gd name="T8" fmla="*/ 66 w 562"/>
                  <a:gd name="T9" fmla="*/ 43 h 415"/>
                  <a:gd name="T10" fmla="*/ 55 w 562"/>
                  <a:gd name="T11" fmla="*/ 48 h 415"/>
                  <a:gd name="T12" fmla="*/ 41 w 562"/>
                  <a:gd name="T13" fmla="*/ 49 h 415"/>
                  <a:gd name="T14" fmla="*/ 28 w 562"/>
                  <a:gd name="T15" fmla="*/ 49 h 415"/>
                  <a:gd name="T16" fmla="*/ 25 w 562"/>
                  <a:gd name="T17" fmla="*/ 49 h 415"/>
                  <a:gd name="T18" fmla="*/ 37 w 562"/>
                  <a:gd name="T19" fmla="*/ 50 h 415"/>
                  <a:gd name="T20" fmla="*/ 50 w 562"/>
                  <a:gd name="T21" fmla="*/ 50 h 415"/>
                  <a:gd name="T22" fmla="*/ 62 w 562"/>
                  <a:gd name="T23" fmla="*/ 47 h 415"/>
                  <a:gd name="T24" fmla="*/ 68 w 562"/>
                  <a:gd name="T25" fmla="*/ 45 h 415"/>
                  <a:gd name="T26" fmla="*/ 52 w 562"/>
                  <a:gd name="T27" fmla="*/ 50 h 415"/>
                  <a:gd name="T28" fmla="*/ 29 w 562"/>
                  <a:gd name="T29" fmla="*/ 51 h 415"/>
                  <a:gd name="T30" fmla="*/ 9 w 562"/>
                  <a:gd name="T31" fmla="*/ 48 h 415"/>
                  <a:gd name="T32" fmla="*/ 2 w 562"/>
                  <a:gd name="T33" fmla="*/ 42 h 415"/>
                  <a:gd name="T34" fmla="*/ 10 w 562"/>
                  <a:gd name="T35" fmla="*/ 46 h 415"/>
                  <a:gd name="T36" fmla="*/ 16 w 562"/>
                  <a:gd name="T37" fmla="*/ 47 h 415"/>
                  <a:gd name="T38" fmla="*/ 8 w 562"/>
                  <a:gd name="T39" fmla="*/ 44 h 415"/>
                  <a:gd name="T40" fmla="*/ 1 w 562"/>
                  <a:gd name="T41" fmla="*/ 39 h 415"/>
                  <a:gd name="T42" fmla="*/ 3 w 562"/>
                  <a:gd name="T43" fmla="*/ 27 h 415"/>
                  <a:gd name="T44" fmla="*/ 5 w 562"/>
                  <a:gd name="T45" fmla="*/ 19 h 415"/>
                  <a:gd name="T46" fmla="*/ 10 w 562"/>
                  <a:gd name="T47" fmla="*/ 14 h 415"/>
                  <a:gd name="T48" fmla="*/ 19 w 562"/>
                  <a:gd name="T49" fmla="*/ 12 h 415"/>
                  <a:gd name="T50" fmla="*/ 22 w 562"/>
                  <a:gd name="T51" fmla="*/ 10 h 415"/>
                  <a:gd name="T52" fmla="*/ 12 w 562"/>
                  <a:gd name="T53" fmla="*/ 13 h 415"/>
                  <a:gd name="T54" fmla="*/ 6 w 562"/>
                  <a:gd name="T55" fmla="*/ 8 h 415"/>
                  <a:gd name="T56" fmla="*/ 17 w 562"/>
                  <a:gd name="T57" fmla="*/ 2 h 415"/>
                  <a:gd name="T58" fmla="*/ 25 w 562"/>
                  <a:gd name="T59" fmla="*/ 1 h 415"/>
                  <a:gd name="T60" fmla="*/ 15 w 562"/>
                  <a:gd name="T61" fmla="*/ 5 h 415"/>
                  <a:gd name="T62" fmla="*/ 13 w 562"/>
                  <a:gd name="T63" fmla="*/ 9 h 415"/>
                  <a:gd name="T64" fmla="*/ 24 w 562"/>
                  <a:gd name="T65" fmla="*/ 7 h 415"/>
                  <a:gd name="T66" fmla="*/ 30 w 562"/>
                  <a:gd name="T67" fmla="*/ 5 h 415"/>
                  <a:gd name="T68" fmla="*/ 29 w 562"/>
                  <a:gd name="T69" fmla="*/ 8 h 415"/>
                  <a:gd name="T70" fmla="*/ 30 w 562"/>
                  <a:gd name="T71" fmla="*/ 9 h 415"/>
                  <a:gd name="T72" fmla="*/ 23 w 562"/>
                  <a:gd name="T73" fmla="*/ 13 h 415"/>
                  <a:gd name="T74" fmla="*/ 15 w 562"/>
                  <a:gd name="T75" fmla="*/ 15 h 415"/>
                  <a:gd name="T76" fmla="*/ 7 w 562"/>
                  <a:gd name="T77" fmla="*/ 15 h 415"/>
                  <a:gd name="T78" fmla="*/ 6 w 562"/>
                  <a:gd name="T79" fmla="*/ 17 h 415"/>
                  <a:gd name="T80" fmla="*/ 14 w 562"/>
                  <a:gd name="T81" fmla="*/ 18 h 415"/>
                  <a:gd name="T82" fmla="*/ 24 w 562"/>
                  <a:gd name="T83" fmla="*/ 16 h 415"/>
                  <a:gd name="T84" fmla="*/ 32 w 562"/>
                  <a:gd name="T85" fmla="*/ 11 h 415"/>
                  <a:gd name="T86" fmla="*/ 36 w 562"/>
                  <a:gd name="T87" fmla="*/ 5 h 415"/>
                  <a:gd name="T88" fmla="*/ 34 w 562"/>
                  <a:gd name="T89" fmla="*/ 10 h 415"/>
                  <a:gd name="T90" fmla="*/ 43 w 562"/>
                  <a:gd name="T91" fmla="*/ 13 h 415"/>
                  <a:gd name="T92" fmla="*/ 51 w 562"/>
                  <a:gd name="T93" fmla="*/ 7 h 415"/>
                  <a:gd name="T94" fmla="*/ 49 w 562"/>
                  <a:gd name="T95" fmla="*/ 0 h 415"/>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562" h="415">
                    <a:moveTo>
                      <a:pt x="390" y="0"/>
                    </a:moveTo>
                    <a:lnTo>
                      <a:pt x="405" y="3"/>
                    </a:lnTo>
                    <a:lnTo>
                      <a:pt x="421" y="8"/>
                    </a:lnTo>
                    <a:lnTo>
                      <a:pt x="437" y="14"/>
                    </a:lnTo>
                    <a:lnTo>
                      <a:pt x="454" y="21"/>
                    </a:lnTo>
                    <a:lnTo>
                      <a:pt x="470" y="29"/>
                    </a:lnTo>
                    <a:lnTo>
                      <a:pt x="486" y="38"/>
                    </a:lnTo>
                    <a:lnTo>
                      <a:pt x="503" y="47"/>
                    </a:lnTo>
                    <a:lnTo>
                      <a:pt x="516" y="58"/>
                    </a:lnTo>
                    <a:lnTo>
                      <a:pt x="530" y="69"/>
                    </a:lnTo>
                    <a:lnTo>
                      <a:pt x="542" y="82"/>
                    </a:lnTo>
                    <a:lnTo>
                      <a:pt x="551" y="96"/>
                    </a:lnTo>
                    <a:lnTo>
                      <a:pt x="558" y="111"/>
                    </a:lnTo>
                    <a:lnTo>
                      <a:pt x="561" y="126"/>
                    </a:lnTo>
                    <a:lnTo>
                      <a:pt x="562" y="142"/>
                    </a:lnTo>
                    <a:lnTo>
                      <a:pt x="560" y="159"/>
                    </a:lnTo>
                    <a:lnTo>
                      <a:pt x="553" y="177"/>
                    </a:lnTo>
                    <a:lnTo>
                      <a:pt x="561" y="317"/>
                    </a:lnTo>
                    <a:lnTo>
                      <a:pt x="546" y="334"/>
                    </a:lnTo>
                    <a:lnTo>
                      <a:pt x="528" y="348"/>
                    </a:lnTo>
                    <a:lnTo>
                      <a:pt x="507" y="360"/>
                    </a:lnTo>
                    <a:lnTo>
                      <a:pt x="485" y="371"/>
                    </a:lnTo>
                    <a:lnTo>
                      <a:pt x="461" y="379"/>
                    </a:lnTo>
                    <a:lnTo>
                      <a:pt x="435" y="385"/>
                    </a:lnTo>
                    <a:lnTo>
                      <a:pt x="408" y="390"/>
                    </a:lnTo>
                    <a:lnTo>
                      <a:pt x="381" y="393"/>
                    </a:lnTo>
                    <a:lnTo>
                      <a:pt x="353" y="395"/>
                    </a:lnTo>
                    <a:lnTo>
                      <a:pt x="325" y="396"/>
                    </a:lnTo>
                    <a:lnTo>
                      <a:pt x="298" y="396"/>
                    </a:lnTo>
                    <a:lnTo>
                      <a:pt x="271" y="395"/>
                    </a:lnTo>
                    <a:lnTo>
                      <a:pt x="245" y="394"/>
                    </a:lnTo>
                    <a:lnTo>
                      <a:pt x="220" y="393"/>
                    </a:lnTo>
                    <a:lnTo>
                      <a:pt x="197" y="392"/>
                    </a:lnTo>
                    <a:lnTo>
                      <a:pt x="177" y="389"/>
                    </a:lnTo>
                    <a:lnTo>
                      <a:pt x="173" y="395"/>
                    </a:lnTo>
                    <a:lnTo>
                      <a:pt x="197" y="397"/>
                    </a:lnTo>
                    <a:lnTo>
                      <a:pt x="223" y="400"/>
                    </a:lnTo>
                    <a:lnTo>
                      <a:pt x="247" y="402"/>
                    </a:lnTo>
                    <a:lnTo>
                      <a:pt x="272" y="404"/>
                    </a:lnTo>
                    <a:lnTo>
                      <a:pt x="296" y="405"/>
                    </a:lnTo>
                    <a:lnTo>
                      <a:pt x="322" y="407"/>
                    </a:lnTo>
                    <a:lnTo>
                      <a:pt x="346" y="405"/>
                    </a:lnTo>
                    <a:lnTo>
                      <a:pt x="370" y="404"/>
                    </a:lnTo>
                    <a:lnTo>
                      <a:pt x="395" y="403"/>
                    </a:lnTo>
                    <a:lnTo>
                      <a:pt x="419" y="400"/>
                    </a:lnTo>
                    <a:lnTo>
                      <a:pt x="443" y="395"/>
                    </a:lnTo>
                    <a:lnTo>
                      <a:pt x="467" y="388"/>
                    </a:lnTo>
                    <a:lnTo>
                      <a:pt x="490" y="380"/>
                    </a:lnTo>
                    <a:lnTo>
                      <a:pt x="513" y="371"/>
                    </a:lnTo>
                    <a:lnTo>
                      <a:pt x="535" y="359"/>
                    </a:lnTo>
                    <a:lnTo>
                      <a:pt x="557" y="346"/>
                    </a:lnTo>
                    <a:lnTo>
                      <a:pt x="542" y="360"/>
                    </a:lnTo>
                    <a:lnTo>
                      <a:pt x="519" y="374"/>
                    </a:lnTo>
                    <a:lnTo>
                      <a:pt x="489" y="386"/>
                    </a:lnTo>
                    <a:lnTo>
                      <a:pt x="453" y="396"/>
                    </a:lnTo>
                    <a:lnTo>
                      <a:pt x="413" y="404"/>
                    </a:lnTo>
                    <a:lnTo>
                      <a:pt x="368" y="410"/>
                    </a:lnTo>
                    <a:lnTo>
                      <a:pt x="322" y="413"/>
                    </a:lnTo>
                    <a:lnTo>
                      <a:pt x="276" y="415"/>
                    </a:lnTo>
                    <a:lnTo>
                      <a:pt x="229" y="413"/>
                    </a:lnTo>
                    <a:lnTo>
                      <a:pt x="182" y="410"/>
                    </a:lnTo>
                    <a:lnTo>
                      <a:pt x="139" y="403"/>
                    </a:lnTo>
                    <a:lnTo>
                      <a:pt x="100" y="395"/>
                    </a:lnTo>
                    <a:lnTo>
                      <a:pt x="65" y="384"/>
                    </a:lnTo>
                    <a:lnTo>
                      <a:pt x="36" y="369"/>
                    </a:lnTo>
                    <a:lnTo>
                      <a:pt x="14" y="351"/>
                    </a:lnTo>
                    <a:lnTo>
                      <a:pt x="0" y="331"/>
                    </a:lnTo>
                    <a:lnTo>
                      <a:pt x="14" y="343"/>
                    </a:lnTo>
                    <a:lnTo>
                      <a:pt x="28" y="354"/>
                    </a:lnTo>
                    <a:lnTo>
                      <a:pt x="43" y="362"/>
                    </a:lnTo>
                    <a:lnTo>
                      <a:pt x="59" y="369"/>
                    </a:lnTo>
                    <a:lnTo>
                      <a:pt x="74" y="374"/>
                    </a:lnTo>
                    <a:lnTo>
                      <a:pt x="90" y="379"/>
                    </a:lnTo>
                    <a:lnTo>
                      <a:pt x="106" y="382"/>
                    </a:lnTo>
                    <a:lnTo>
                      <a:pt x="121" y="387"/>
                    </a:lnTo>
                    <a:lnTo>
                      <a:pt x="125" y="381"/>
                    </a:lnTo>
                    <a:lnTo>
                      <a:pt x="110" y="377"/>
                    </a:lnTo>
                    <a:lnTo>
                      <a:pt x="94" y="371"/>
                    </a:lnTo>
                    <a:lnTo>
                      <a:pt x="79" y="365"/>
                    </a:lnTo>
                    <a:lnTo>
                      <a:pt x="63" y="359"/>
                    </a:lnTo>
                    <a:lnTo>
                      <a:pt x="48" y="351"/>
                    </a:lnTo>
                    <a:lnTo>
                      <a:pt x="33" y="341"/>
                    </a:lnTo>
                    <a:lnTo>
                      <a:pt x="19" y="328"/>
                    </a:lnTo>
                    <a:lnTo>
                      <a:pt x="7" y="313"/>
                    </a:lnTo>
                    <a:lnTo>
                      <a:pt x="21" y="295"/>
                    </a:lnTo>
                    <a:lnTo>
                      <a:pt x="22" y="273"/>
                    </a:lnTo>
                    <a:lnTo>
                      <a:pt x="20" y="248"/>
                    </a:lnTo>
                    <a:lnTo>
                      <a:pt x="20" y="222"/>
                    </a:lnTo>
                    <a:lnTo>
                      <a:pt x="15" y="218"/>
                    </a:lnTo>
                    <a:lnTo>
                      <a:pt x="22" y="184"/>
                    </a:lnTo>
                    <a:lnTo>
                      <a:pt x="32" y="175"/>
                    </a:lnTo>
                    <a:lnTo>
                      <a:pt x="33" y="154"/>
                    </a:lnTo>
                    <a:lnTo>
                      <a:pt x="32" y="131"/>
                    </a:lnTo>
                    <a:lnTo>
                      <a:pt x="32" y="112"/>
                    </a:lnTo>
                    <a:lnTo>
                      <a:pt x="55" y="116"/>
                    </a:lnTo>
                    <a:lnTo>
                      <a:pt x="75" y="117"/>
                    </a:lnTo>
                    <a:lnTo>
                      <a:pt x="95" y="115"/>
                    </a:lnTo>
                    <a:lnTo>
                      <a:pt x="112" y="109"/>
                    </a:lnTo>
                    <a:lnTo>
                      <a:pt x="129" y="104"/>
                    </a:lnTo>
                    <a:lnTo>
                      <a:pt x="146" y="98"/>
                    </a:lnTo>
                    <a:lnTo>
                      <a:pt x="164" y="93"/>
                    </a:lnTo>
                    <a:lnTo>
                      <a:pt x="182" y="92"/>
                    </a:lnTo>
                    <a:lnTo>
                      <a:pt x="185" y="85"/>
                    </a:lnTo>
                    <a:lnTo>
                      <a:pt x="172" y="82"/>
                    </a:lnTo>
                    <a:lnTo>
                      <a:pt x="156" y="85"/>
                    </a:lnTo>
                    <a:lnTo>
                      <a:pt x="136" y="92"/>
                    </a:lnTo>
                    <a:lnTo>
                      <a:pt x="116" y="100"/>
                    </a:lnTo>
                    <a:lnTo>
                      <a:pt x="94" y="106"/>
                    </a:lnTo>
                    <a:lnTo>
                      <a:pt x="72" y="109"/>
                    </a:lnTo>
                    <a:lnTo>
                      <a:pt x="51" y="105"/>
                    </a:lnTo>
                    <a:lnTo>
                      <a:pt x="32" y="92"/>
                    </a:lnTo>
                    <a:lnTo>
                      <a:pt x="47" y="71"/>
                    </a:lnTo>
                    <a:lnTo>
                      <a:pt x="65" y="54"/>
                    </a:lnTo>
                    <a:lnTo>
                      <a:pt x="86" y="40"/>
                    </a:lnTo>
                    <a:lnTo>
                      <a:pt x="109" y="30"/>
                    </a:lnTo>
                    <a:lnTo>
                      <a:pt x="133" y="22"/>
                    </a:lnTo>
                    <a:lnTo>
                      <a:pt x="158" y="15"/>
                    </a:lnTo>
                    <a:lnTo>
                      <a:pt x="184" y="9"/>
                    </a:lnTo>
                    <a:lnTo>
                      <a:pt x="208" y="3"/>
                    </a:lnTo>
                    <a:lnTo>
                      <a:pt x="196" y="8"/>
                    </a:lnTo>
                    <a:lnTo>
                      <a:pt x="179" y="15"/>
                    </a:lnTo>
                    <a:lnTo>
                      <a:pt x="159" y="22"/>
                    </a:lnTo>
                    <a:lnTo>
                      <a:pt x="140" y="31"/>
                    </a:lnTo>
                    <a:lnTo>
                      <a:pt x="120" y="40"/>
                    </a:lnTo>
                    <a:lnTo>
                      <a:pt x="104" y="51"/>
                    </a:lnTo>
                    <a:lnTo>
                      <a:pt x="94" y="61"/>
                    </a:lnTo>
                    <a:lnTo>
                      <a:pt x="89" y="73"/>
                    </a:lnTo>
                    <a:lnTo>
                      <a:pt x="104" y="79"/>
                    </a:lnTo>
                    <a:lnTo>
                      <a:pt x="123" y="79"/>
                    </a:lnTo>
                    <a:lnTo>
                      <a:pt x="143" y="76"/>
                    </a:lnTo>
                    <a:lnTo>
                      <a:pt x="166" y="69"/>
                    </a:lnTo>
                    <a:lnTo>
                      <a:pt x="188" y="60"/>
                    </a:lnTo>
                    <a:lnTo>
                      <a:pt x="209" y="51"/>
                    </a:lnTo>
                    <a:lnTo>
                      <a:pt x="229" y="43"/>
                    </a:lnTo>
                    <a:lnTo>
                      <a:pt x="243" y="36"/>
                    </a:lnTo>
                    <a:lnTo>
                      <a:pt x="237" y="44"/>
                    </a:lnTo>
                    <a:lnTo>
                      <a:pt x="230" y="52"/>
                    </a:lnTo>
                    <a:lnTo>
                      <a:pt x="223" y="60"/>
                    </a:lnTo>
                    <a:lnTo>
                      <a:pt x="216" y="68"/>
                    </a:lnTo>
                    <a:lnTo>
                      <a:pt x="226" y="70"/>
                    </a:lnTo>
                    <a:lnTo>
                      <a:pt x="267" y="36"/>
                    </a:lnTo>
                    <a:lnTo>
                      <a:pt x="260" y="50"/>
                    </a:lnTo>
                    <a:lnTo>
                      <a:pt x="250" y="62"/>
                    </a:lnTo>
                    <a:lnTo>
                      <a:pt x="239" y="74"/>
                    </a:lnTo>
                    <a:lnTo>
                      <a:pt x="226" y="84"/>
                    </a:lnTo>
                    <a:lnTo>
                      <a:pt x="212" y="93"/>
                    </a:lnTo>
                    <a:lnTo>
                      <a:pt x="199" y="100"/>
                    </a:lnTo>
                    <a:lnTo>
                      <a:pt x="182" y="107"/>
                    </a:lnTo>
                    <a:lnTo>
                      <a:pt x="166" y="113"/>
                    </a:lnTo>
                    <a:lnTo>
                      <a:pt x="149" y="116"/>
                    </a:lnTo>
                    <a:lnTo>
                      <a:pt x="132" y="120"/>
                    </a:lnTo>
                    <a:lnTo>
                      <a:pt x="114" y="122"/>
                    </a:lnTo>
                    <a:lnTo>
                      <a:pt x="97" y="123"/>
                    </a:lnTo>
                    <a:lnTo>
                      <a:pt x="81" y="124"/>
                    </a:lnTo>
                    <a:lnTo>
                      <a:pt x="65" y="124"/>
                    </a:lnTo>
                    <a:lnTo>
                      <a:pt x="49" y="123"/>
                    </a:lnTo>
                    <a:lnTo>
                      <a:pt x="35" y="121"/>
                    </a:lnTo>
                    <a:lnTo>
                      <a:pt x="34" y="129"/>
                    </a:lnTo>
                    <a:lnTo>
                      <a:pt x="45" y="134"/>
                    </a:lnTo>
                    <a:lnTo>
                      <a:pt x="48" y="143"/>
                    </a:lnTo>
                    <a:lnTo>
                      <a:pt x="60" y="145"/>
                    </a:lnTo>
                    <a:lnTo>
                      <a:pt x="74" y="146"/>
                    </a:lnTo>
                    <a:lnTo>
                      <a:pt x="91" y="146"/>
                    </a:lnTo>
                    <a:lnTo>
                      <a:pt x="109" y="145"/>
                    </a:lnTo>
                    <a:lnTo>
                      <a:pt x="128" y="143"/>
                    </a:lnTo>
                    <a:lnTo>
                      <a:pt x="147" y="139"/>
                    </a:lnTo>
                    <a:lnTo>
                      <a:pt x="167" y="134"/>
                    </a:lnTo>
                    <a:lnTo>
                      <a:pt x="187" y="128"/>
                    </a:lnTo>
                    <a:lnTo>
                      <a:pt x="205" y="121"/>
                    </a:lnTo>
                    <a:lnTo>
                      <a:pt x="223" y="113"/>
                    </a:lnTo>
                    <a:lnTo>
                      <a:pt x="239" y="104"/>
                    </a:lnTo>
                    <a:lnTo>
                      <a:pt x="254" y="93"/>
                    </a:lnTo>
                    <a:lnTo>
                      <a:pt x="265" y="82"/>
                    </a:lnTo>
                    <a:lnTo>
                      <a:pt x="275" y="69"/>
                    </a:lnTo>
                    <a:lnTo>
                      <a:pt x="281" y="56"/>
                    </a:lnTo>
                    <a:lnTo>
                      <a:pt x="284" y="41"/>
                    </a:lnTo>
                    <a:lnTo>
                      <a:pt x="306" y="50"/>
                    </a:lnTo>
                    <a:lnTo>
                      <a:pt x="294" y="92"/>
                    </a:lnTo>
                    <a:lnTo>
                      <a:pt x="272" y="83"/>
                    </a:lnTo>
                    <a:lnTo>
                      <a:pt x="269" y="86"/>
                    </a:lnTo>
                    <a:lnTo>
                      <a:pt x="294" y="104"/>
                    </a:lnTo>
                    <a:lnTo>
                      <a:pt x="314" y="113"/>
                    </a:lnTo>
                    <a:lnTo>
                      <a:pt x="328" y="115"/>
                    </a:lnTo>
                    <a:lnTo>
                      <a:pt x="339" y="111"/>
                    </a:lnTo>
                    <a:lnTo>
                      <a:pt x="349" y="103"/>
                    </a:lnTo>
                    <a:lnTo>
                      <a:pt x="362" y="90"/>
                    </a:lnTo>
                    <a:lnTo>
                      <a:pt x="379" y="75"/>
                    </a:lnTo>
                    <a:lnTo>
                      <a:pt x="402" y="60"/>
                    </a:lnTo>
                    <a:lnTo>
                      <a:pt x="405" y="50"/>
                    </a:lnTo>
                    <a:lnTo>
                      <a:pt x="363" y="22"/>
                    </a:lnTo>
                    <a:lnTo>
                      <a:pt x="368" y="0"/>
                    </a:lnTo>
                    <a:lnTo>
                      <a:pt x="390" y="0"/>
                    </a:lnTo>
                    <a:close/>
                  </a:path>
                </a:pathLst>
              </a:custGeom>
              <a:solidFill>
                <a:srgbClr val="C1000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73" name="Freeform 71"/>
              <p:cNvSpPr>
                <a:spLocks/>
              </p:cNvSpPr>
              <p:nvPr/>
            </p:nvSpPr>
            <p:spPr bwMode="auto">
              <a:xfrm>
                <a:off x="4846" y="3345"/>
                <a:ext cx="65" cy="32"/>
              </a:xfrm>
              <a:custGeom>
                <a:avLst/>
                <a:gdLst>
                  <a:gd name="T0" fmla="*/ 13 w 131"/>
                  <a:gd name="T1" fmla="*/ 1 h 62"/>
                  <a:gd name="T2" fmla="*/ 16 w 131"/>
                  <a:gd name="T3" fmla="*/ 2 h 62"/>
                  <a:gd name="T4" fmla="*/ 1 w 131"/>
                  <a:gd name="T5" fmla="*/ 8 h 62"/>
                  <a:gd name="T6" fmla="*/ 0 w 131"/>
                  <a:gd name="T7" fmla="*/ 9 h 62"/>
                  <a:gd name="T8" fmla="*/ 0 w 131"/>
                  <a:gd name="T9" fmla="*/ 7 h 62"/>
                  <a:gd name="T10" fmla="*/ 0 w 131"/>
                  <a:gd name="T11" fmla="*/ 7 h 62"/>
                  <a:gd name="T12" fmla="*/ 0 w 131"/>
                  <a:gd name="T13" fmla="*/ 6 h 62"/>
                  <a:gd name="T14" fmla="*/ 5 w 131"/>
                  <a:gd name="T15" fmla="*/ 4 h 62"/>
                  <a:gd name="T16" fmla="*/ 6 w 131"/>
                  <a:gd name="T17" fmla="*/ 4 h 62"/>
                  <a:gd name="T18" fmla="*/ 11 w 131"/>
                  <a:gd name="T19" fmla="*/ 2 h 62"/>
                  <a:gd name="T20" fmla="*/ 12 w 131"/>
                  <a:gd name="T21" fmla="*/ 0 h 62"/>
                  <a:gd name="T22" fmla="*/ 13 w 131"/>
                  <a:gd name="T23" fmla="*/ 1 h 6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131" h="62">
                    <a:moveTo>
                      <a:pt x="109" y="1"/>
                    </a:moveTo>
                    <a:lnTo>
                      <a:pt x="131" y="9"/>
                    </a:lnTo>
                    <a:lnTo>
                      <a:pt x="14" y="59"/>
                    </a:lnTo>
                    <a:lnTo>
                      <a:pt x="5" y="62"/>
                    </a:lnTo>
                    <a:lnTo>
                      <a:pt x="3" y="54"/>
                    </a:lnTo>
                    <a:lnTo>
                      <a:pt x="0" y="51"/>
                    </a:lnTo>
                    <a:lnTo>
                      <a:pt x="0" y="46"/>
                    </a:lnTo>
                    <a:lnTo>
                      <a:pt x="44" y="26"/>
                    </a:lnTo>
                    <a:lnTo>
                      <a:pt x="53" y="25"/>
                    </a:lnTo>
                    <a:lnTo>
                      <a:pt x="94" y="9"/>
                    </a:lnTo>
                    <a:lnTo>
                      <a:pt x="99" y="0"/>
                    </a:lnTo>
                    <a:lnTo>
                      <a:pt x="109" y="1"/>
                    </a:lnTo>
                    <a:close/>
                  </a:path>
                </a:pathLst>
              </a:custGeom>
              <a:solidFill>
                <a:srgbClr val="C1000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74" name="Freeform 72"/>
              <p:cNvSpPr>
                <a:spLocks/>
              </p:cNvSpPr>
              <p:nvPr/>
            </p:nvSpPr>
            <p:spPr bwMode="auto">
              <a:xfrm>
                <a:off x="4913" y="3355"/>
                <a:ext cx="17" cy="9"/>
              </a:xfrm>
              <a:custGeom>
                <a:avLst/>
                <a:gdLst>
                  <a:gd name="T0" fmla="*/ 3 w 34"/>
                  <a:gd name="T1" fmla="*/ 0 h 19"/>
                  <a:gd name="T2" fmla="*/ 5 w 34"/>
                  <a:gd name="T3" fmla="*/ 0 h 19"/>
                  <a:gd name="T4" fmla="*/ 4 w 34"/>
                  <a:gd name="T5" fmla="*/ 2 h 19"/>
                  <a:gd name="T6" fmla="*/ 0 w 34"/>
                  <a:gd name="T7" fmla="*/ 1 h 19"/>
                  <a:gd name="T8" fmla="*/ 1 w 34"/>
                  <a:gd name="T9" fmla="*/ 0 h 19"/>
                  <a:gd name="T10" fmla="*/ 1 w 34"/>
                  <a:gd name="T11" fmla="*/ 0 h 19"/>
                  <a:gd name="T12" fmla="*/ 3 w 34"/>
                  <a:gd name="T13" fmla="*/ 0 h 19"/>
                  <a:gd name="T14" fmla="*/ 3 w 34"/>
                  <a:gd name="T15" fmla="*/ 0 h 1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4" h="19">
                    <a:moveTo>
                      <a:pt x="24" y="0"/>
                    </a:moveTo>
                    <a:lnTo>
                      <a:pt x="34" y="5"/>
                    </a:lnTo>
                    <a:lnTo>
                      <a:pt x="29" y="19"/>
                    </a:lnTo>
                    <a:lnTo>
                      <a:pt x="0" y="8"/>
                    </a:lnTo>
                    <a:lnTo>
                      <a:pt x="4" y="3"/>
                    </a:lnTo>
                    <a:lnTo>
                      <a:pt x="7" y="0"/>
                    </a:lnTo>
                    <a:lnTo>
                      <a:pt x="19" y="3"/>
                    </a:lnTo>
                    <a:lnTo>
                      <a:pt x="24" y="0"/>
                    </a:lnTo>
                    <a:close/>
                  </a:path>
                </a:pathLst>
              </a:custGeom>
              <a:solidFill>
                <a:srgbClr val="C1000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75" name="Freeform 73"/>
              <p:cNvSpPr>
                <a:spLocks/>
              </p:cNvSpPr>
              <p:nvPr/>
            </p:nvSpPr>
            <p:spPr bwMode="auto">
              <a:xfrm>
                <a:off x="4947" y="3363"/>
                <a:ext cx="21" cy="26"/>
              </a:xfrm>
              <a:custGeom>
                <a:avLst/>
                <a:gdLst>
                  <a:gd name="T0" fmla="*/ 3 w 42"/>
                  <a:gd name="T1" fmla="*/ 1 h 50"/>
                  <a:gd name="T2" fmla="*/ 6 w 42"/>
                  <a:gd name="T3" fmla="*/ 2 h 50"/>
                  <a:gd name="T4" fmla="*/ 4 w 42"/>
                  <a:gd name="T5" fmla="*/ 4 h 50"/>
                  <a:gd name="T6" fmla="*/ 0 w 42"/>
                  <a:gd name="T7" fmla="*/ 7 h 50"/>
                  <a:gd name="T8" fmla="*/ 2 w 42"/>
                  <a:gd name="T9" fmla="*/ 0 h 50"/>
                  <a:gd name="T10" fmla="*/ 3 w 42"/>
                  <a:gd name="T11" fmla="*/ 1 h 5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2" h="50">
                    <a:moveTo>
                      <a:pt x="17" y="1"/>
                    </a:moveTo>
                    <a:lnTo>
                      <a:pt x="42" y="16"/>
                    </a:lnTo>
                    <a:lnTo>
                      <a:pt x="27" y="28"/>
                    </a:lnTo>
                    <a:lnTo>
                      <a:pt x="0" y="50"/>
                    </a:lnTo>
                    <a:lnTo>
                      <a:pt x="15" y="0"/>
                    </a:lnTo>
                    <a:lnTo>
                      <a:pt x="17" y="1"/>
                    </a:lnTo>
                    <a:close/>
                  </a:path>
                </a:pathLst>
              </a:custGeom>
              <a:solidFill>
                <a:srgbClr val="DD002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76" name="Freeform 74"/>
              <p:cNvSpPr>
                <a:spLocks/>
              </p:cNvSpPr>
              <p:nvPr/>
            </p:nvSpPr>
            <p:spPr bwMode="auto">
              <a:xfrm>
                <a:off x="4829" y="3373"/>
                <a:ext cx="9" cy="5"/>
              </a:xfrm>
              <a:custGeom>
                <a:avLst/>
                <a:gdLst>
                  <a:gd name="T0" fmla="*/ 3 w 18"/>
                  <a:gd name="T1" fmla="*/ 0 h 9"/>
                  <a:gd name="T2" fmla="*/ 3 w 18"/>
                  <a:gd name="T3" fmla="*/ 1 h 9"/>
                  <a:gd name="T4" fmla="*/ 2 w 18"/>
                  <a:gd name="T5" fmla="*/ 2 h 9"/>
                  <a:gd name="T6" fmla="*/ 0 w 18"/>
                  <a:gd name="T7" fmla="*/ 2 h 9"/>
                  <a:gd name="T8" fmla="*/ 1 w 18"/>
                  <a:gd name="T9" fmla="*/ 1 h 9"/>
                  <a:gd name="T10" fmla="*/ 3 w 18"/>
                  <a:gd name="T11" fmla="*/ 0 h 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8" h="9">
                    <a:moveTo>
                      <a:pt x="17" y="0"/>
                    </a:moveTo>
                    <a:lnTo>
                      <a:pt x="18" y="4"/>
                    </a:lnTo>
                    <a:lnTo>
                      <a:pt x="13" y="9"/>
                    </a:lnTo>
                    <a:lnTo>
                      <a:pt x="0" y="9"/>
                    </a:lnTo>
                    <a:lnTo>
                      <a:pt x="7" y="2"/>
                    </a:lnTo>
                    <a:lnTo>
                      <a:pt x="17" y="0"/>
                    </a:lnTo>
                    <a:close/>
                  </a:path>
                </a:pathLst>
              </a:custGeom>
              <a:solidFill>
                <a:srgbClr val="C1000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77" name="Freeform 75"/>
              <p:cNvSpPr>
                <a:spLocks/>
              </p:cNvSpPr>
              <p:nvPr/>
            </p:nvSpPr>
            <p:spPr bwMode="auto">
              <a:xfrm>
                <a:off x="4926" y="3391"/>
                <a:ext cx="13" cy="8"/>
              </a:xfrm>
              <a:custGeom>
                <a:avLst/>
                <a:gdLst>
                  <a:gd name="T0" fmla="*/ 3 w 25"/>
                  <a:gd name="T1" fmla="*/ 0 h 16"/>
                  <a:gd name="T2" fmla="*/ 3 w 25"/>
                  <a:gd name="T3" fmla="*/ 0 h 16"/>
                  <a:gd name="T4" fmla="*/ 4 w 25"/>
                  <a:gd name="T5" fmla="*/ 1 h 16"/>
                  <a:gd name="T6" fmla="*/ 3 w 25"/>
                  <a:gd name="T7" fmla="*/ 2 h 16"/>
                  <a:gd name="T8" fmla="*/ 2 w 25"/>
                  <a:gd name="T9" fmla="*/ 2 h 16"/>
                  <a:gd name="T10" fmla="*/ 2 w 25"/>
                  <a:gd name="T11" fmla="*/ 2 h 16"/>
                  <a:gd name="T12" fmla="*/ 0 w 25"/>
                  <a:gd name="T13" fmla="*/ 2 h 16"/>
                  <a:gd name="T14" fmla="*/ 1 w 25"/>
                  <a:gd name="T15" fmla="*/ 0 h 16"/>
                  <a:gd name="T16" fmla="*/ 3 w 25"/>
                  <a:gd name="T17" fmla="*/ 0 h 16"/>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5" h="16">
                    <a:moveTo>
                      <a:pt x="17" y="0"/>
                    </a:moveTo>
                    <a:lnTo>
                      <a:pt x="24" y="0"/>
                    </a:lnTo>
                    <a:lnTo>
                      <a:pt x="25" y="6"/>
                    </a:lnTo>
                    <a:lnTo>
                      <a:pt x="20" y="14"/>
                    </a:lnTo>
                    <a:lnTo>
                      <a:pt x="13" y="14"/>
                    </a:lnTo>
                    <a:lnTo>
                      <a:pt x="10" y="16"/>
                    </a:lnTo>
                    <a:lnTo>
                      <a:pt x="0" y="11"/>
                    </a:lnTo>
                    <a:lnTo>
                      <a:pt x="7" y="0"/>
                    </a:lnTo>
                    <a:lnTo>
                      <a:pt x="17" y="0"/>
                    </a:lnTo>
                    <a:close/>
                  </a:path>
                </a:pathLst>
              </a:custGeom>
              <a:solidFill>
                <a:srgbClr val="C1000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78" name="Freeform 76"/>
              <p:cNvSpPr>
                <a:spLocks/>
              </p:cNvSpPr>
              <p:nvPr/>
            </p:nvSpPr>
            <p:spPr bwMode="auto">
              <a:xfrm>
                <a:off x="4881" y="3424"/>
                <a:ext cx="165" cy="96"/>
              </a:xfrm>
              <a:custGeom>
                <a:avLst/>
                <a:gdLst>
                  <a:gd name="T0" fmla="*/ 41 w 329"/>
                  <a:gd name="T1" fmla="*/ 0 h 193"/>
                  <a:gd name="T2" fmla="*/ 42 w 329"/>
                  <a:gd name="T3" fmla="*/ 0 h 193"/>
                  <a:gd name="T4" fmla="*/ 41 w 329"/>
                  <a:gd name="T5" fmla="*/ 1 h 193"/>
                  <a:gd name="T6" fmla="*/ 39 w 329"/>
                  <a:gd name="T7" fmla="*/ 2 h 193"/>
                  <a:gd name="T8" fmla="*/ 38 w 329"/>
                  <a:gd name="T9" fmla="*/ 3 h 193"/>
                  <a:gd name="T10" fmla="*/ 35 w 329"/>
                  <a:gd name="T11" fmla="*/ 4 h 193"/>
                  <a:gd name="T12" fmla="*/ 33 w 329"/>
                  <a:gd name="T13" fmla="*/ 5 h 193"/>
                  <a:gd name="T14" fmla="*/ 30 w 329"/>
                  <a:gd name="T15" fmla="*/ 5 h 193"/>
                  <a:gd name="T16" fmla="*/ 27 w 329"/>
                  <a:gd name="T17" fmla="*/ 6 h 193"/>
                  <a:gd name="T18" fmla="*/ 24 w 329"/>
                  <a:gd name="T19" fmla="*/ 6 h 193"/>
                  <a:gd name="T20" fmla="*/ 21 w 329"/>
                  <a:gd name="T21" fmla="*/ 7 h 193"/>
                  <a:gd name="T22" fmla="*/ 18 w 329"/>
                  <a:gd name="T23" fmla="*/ 7 h 193"/>
                  <a:gd name="T24" fmla="*/ 15 w 329"/>
                  <a:gd name="T25" fmla="*/ 7 h 193"/>
                  <a:gd name="T26" fmla="*/ 12 w 329"/>
                  <a:gd name="T27" fmla="*/ 7 h 193"/>
                  <a:gd name="T28" fmla="*/ 9 w 329"/>
                  <a:gd name="T29" fmla="*/ 7 h 193"/>
                  <a:gd name="T30" fmla="*/ 7 w 329"/>
                  <a:gd name="T31" fmla="*/ 7 h 193"/>
                  <a:gd name="T32" fmla="*/ 4 w 329"/>
                  <a:gd name="T33" fmla="*/ 7 h 193"/>
                  <a:gd name="T34" fmla="*/ 3 w 329"/>
                  <a:gd name="T35" fmla="*/ 7 h 193"/>
                  <a:gd name="T36" fmla="*/ 2 w 329"/>
                  <a:gd name="T37" fmla="*/ 22 h 193"/>
                  <a:gd name="T38" fmla="*/ 4 w 329"/>
                  <a:gd name="T39" fmla="*/ 22 h 193"/>
                  <a:gd name="T40" fmla="*/ 6 w 329"/>
                  <a:gd name="T41" fmla="*/ 22 h 193"/>
                  <a:gd name="T42" fmla="*/ 9 w 329"/>
                  <a:gd name="T43" fmla="*/ 22 h 193"/>
                  <a:gd name="T44" fmla="*/ 11 w 329"/>
                  <a:gd name="T45" fmla="*/ 23 h 193"/>
                  <a:gd name="T46" fmla="*/ 14 w 329"/>
                  <a:gd name="T47" fmla="*/ 23 h 193"/>
                  <a:gd name="T48" fmla="*/ 16 w 329"/>
                  <a:gd name="T49" fmla="*/ 23 h 193"/>
                  <a:gd name="T50" fmla="*/ 18 w 329"/>
                  <a:gd name="T51" fmla="*/ 22 h 193"/>
                  <a:gd name="T52" fmla="*/ 21 w 329"/>
                  <a:gd name="T53" fmla="*/ 22 h 193"/>
                  <a:gd name="T54" fmla="*/ 23 w 329"/>
                  <a:gd name="T55" fmla="*/ 22 h 193"/>
                  <a:gd name="T56" fmla="*/ 25 w 329"/>
                  <a:gd name="T57" fmla="*/ 21 h 193"/>
                  <a:gd name="T58" fmla="*/ 28 w 329"/>
                  <a:gd name="T59" fmla="*/ 21 h 193"/>
                  <a:gd name="T60" fmla="*/ 30 w 329"/>
                  <a:gd name="T61" fmla="*/ 20 h 193"/>
                  <a:gd name="T62" fmla="*/ 32 w 329"/>
                  <a:gd name="T63" fmla="*/ 20 h 193"/>
                  <a:gd name="T64" fmla="*/ 35 w 329"/>
                  <a:gd name="T65" fmla="*/ 19 h 193"/>
                  <a:gd name="T66" fmla="*/ 37 w 329"/>
                  <a:gd name="T67" fmla="*/ 18 h 193"/>
                  <a:gd name="T68" fmla="*/ 39 w 329"/>
                  <a:gd name="T69" fmla="*/ 17 h 193"/>
                  <a:gd name="T70" fmla="*/ 39 w 329"/>
                  <a:gd name="T71" fmla="*/ 18 h 193"/>
                  <a:gd name="T72" fmla="*/ 37 w 329"/>
                  <a:gd name="T73" fmla="*/ 19 h 193"/>
                  <a:gd name="T74" fmla="*/ 35 w 329"/>
                  <a:gd name="T75" fmla="*/ 20 h 193"/>
                  <a:gd name="T76" fmla="*/ 32 w 329"/>
                  <a:gd name="T77" fmla="*/ 21 h 193"/>
                  <a:gd name="T78" fmla="*/ 30 w 329"/>
                  <a:gd name="T79" fmla="*/ 21 h 193"/>
                  <a:gd name="T80" fmla="*/ 27 w 329"/>
                  <a:gd name="T81" fmla="*/ 22 h 193"/>
                  <a:gd name="T82" fmla="*/ 24 w 329"/>
                  <a:gd name="T83" fmla="*/ 22 h 193"/>
                  <a:gd name="T84" fmla="*/ 22 w 329"/>
                  <a:gd name="T85" fmla="*/ 23 h 193"/>
                  <a:gd name="T86" fmla="*/ 19 w 329"/>
                  <a:gd name="T87" fmla="*/ 23 h 193"/>
                  <a:gd name="T88" fmla="*/ 0 w 329"/>
                  <a:gd name="T89" fmla="*/ 24 h 193"/>
                  <a:gd name="T90" fmla="*/ 2 w 329"/>
                  <a:gd name="T91" fmla="*/ 6 h 193"/>
                  <a:gd name="T92" fmla="*/ 5 w 329"/>
                  <a:gd name="T93" fmla="*/ 6 h 193"/>
                  <a:gd name="T94" fmla="*/ 7 w 329"/>
                  <a:gd name="T95" fmla="*/ 6 h 193"/>
                  <a:gd name="T96" fmla="*/ 10 w 329"/>
                  <a:gd name="T97" fmla="*/ 6 h 193"/>
                  <a:gd name="T98" fmla="*/ 12 w 329"/>
                  <a:gd name="T99" fmla="*/ 6 h 193"/>
                  <a:gd name="T100" fmla="*/ 15 w 329"/>
                  <a:gd name="T101" fmla="*/ 6 h 193"/>
                  <a:gd name="T102" fmla="*/ 17 w 329"/>
                  <a:gd name="T103" fmla="*/ 6 h 193"/>
                  <a:gd name="T104" fmla="*/ 20 w 329"/>
                  <a:gd name="T105" fmla="*/ 6 h 193"/>
                  <a:gd name="T106" fmla="*/ 22 w 329"/>
                  <a:gd name="T107" fmla="*/ 5 h 193"/>
                  <a:gd name="T108" fmla="*/ 25 w 329"/>
                  <a:gd name="T109" fmla="*/ 5 h 193"/>
                  <a:gd name="T110" fmla="*/ 27 w 329"/>
                  <a:gd name="T111" fmla="*/ 5 h 193"/>
                  <a:gd name="T112" fmla="*/ 29 w 329"/>
                  <a:gd name="T113" fmla="*/ 4 h 193"/>
                  <a:gd name="T114" fmla="*/ 32 w 329"/>
                  <a:gd name="T115" fmla="*/ 3 h 193"/>
                  <a:gd name="T116" fmla="*/ 34 w 329"/>
                  <a:gd name="T117" fmla="*/ 3 h 193"/>
                  <a:gd name="T118" fmla="*/ 37 w 329"/>
                  <a:gd name="T119" fmla="*/ 2 h 193"/>
                  <a:gd name="T120" fmla="*/ 39 w 329"/>
                  <a:gd name="T121" fmla="*/ 1 h 193"/>
                  <a:gd name="T122" fmla="*/ 41 w 329"/>
                  <a:gd name="T123" fmla="*/ 0 h 193"/>
                  <a:gd name="T124" fmla="*/ 41 w 329"/>
                  <a:gd name="T125" fmla="*/ 0 h 193"/>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329" h="193">
                    <a:moveTo>
                      <a:pt x="326" y="1"/>
                    </a:moveTo>
                    <a:lnTo>
                      <a:pt x="329" y="1"/>
                    </a:lnTo>
                    <a:lnTo>
                      <a:pt x="322" y="12"/>
                    </a:lnTo>
                    <a:lnTo>
                      <a:pt x="311" y="21"/>
                    </a:lnTo>
                    <a:lnTo>
                      <a:pt x="297" y="29"/>
                    </a:lnTo>
                    <a:lnTo>
                      <a:pt x="280" y="36"/>
                    </a:lnTo>
                    <a:lnTo>
                      <a:pt x="259" y="42"/>
                    </a:lnTo>
                    <a:lnTo>
                      <a:pt x="237" y="47"/>
                    </a:lnTo>
                    <a:lnTo>
                      <a:pt x="214" y="51"/>
                    </a:lnTo>
                    <a:lnTo>
                      <a:pt x="190" y="54"/>
                    </a:lnTo>
                    <a:lnTo>
                      <a:pt x="165" y="56"/>
                    </a:lnTo>
                    <a:lnTo>
                      <a:pt x="139" y="57"/>
                    </a:lnTo>
                    <a:lnTo>
                      <a:pt x="115" y="58"/>
                    </a:lnTo>
                    <a:lnTo>
                      <a:pt x="92" y="59"/>
                    </a:lnTo>
                    <a:lnTo>
                      <a:pt x="70" y="59"/>
                    </a:lnTo>
                    <a:lnTo>
                      <a:pt x="49" y="59"/>
                    </a:lnTo>
                    <a:lnTo>
                      <a:pt x="32" y="59"/>
                    </a:lnTo>
                    <a:lnTo>
                      <a:pt x="17" y="59"/>
                    </a:lnTo>
                    <a:lnTo>
                      <a:pt x="10" y="177"/>
                    </a:lnTo>
                    <a:lnTo>
                      <a:pt x="29" y="179"/>
                    </a:lnTo>
                    <a:lnTo>
                      <a:pt x="47" y="181"/>
                    </a:lnTo>
                    <a:lnTo>
                      <a:pt x="65" y="183"/>
                    </a:lnTo>
                    <a:lnTo>
                      <a:pt x="85" y="184"/>
                    </a:lnTo>
                    <a:lnTo>
                      <a:pt x="105" y="184"/>
                    </a:lnTo>
                    <a:lnTo>
                      <a:pt x="124" y="184"/>
                    </a:lnTo>
                    <a:lnTo>
                      <a:pt x="143" y="183"/>
                    </a:lnTo>
                    <a:lnTo>
                      <a:pt x="162" y="180"/>
                    </a:lnTo>
                    <a:lnTo>
                      <a:pt x="182" y="178"/>
                    </a:lnTo>
                    <a:lnTo>
                      <a:pt x="200" y="175"/>
                    </a:lnTo>
                    <a:lnTo>
                      <a:pt x="219" y="171"/>
                    </a:lnTo>
                    <a:lnTo>
                      <a:pt x="237" y="166"/>
                    </a:lnTo>
                    <a:lnTo>
                      <a:pt x="255" y="161"/>
                    </a:lnTo>
                    <a:lnTo>
                      <a:pt x="274" y="155"/>
                    </a:lnTo>
                    <a:lnTo>
                      <a:pt x="291" y="148"/>
                    </a:lnTo>
                    <a:lnTo>
                      <a:pt x="307" y="141"/>
                    </a:lnTo>
                    <a:lnTo>
                      <a:pt x="312" y="149"/>
                    </a:lnTo>
                    <a:lnTo>
                      <a:pt x="292" y="156"/>
                    </a:lnTo>
                    <a:lnTo>
                      <a:pt x="273" y="163"/>
                    </a:lnTo>
                    <a:lnTo>
                      <a:pt x="253" y="170"/>
                    </a:lnTo>
                    <a:lnTo>
                      <a:pt x="234" y="175"/>
                    </a:lnTo>
                    <a:lnTo>
                      <a:pt x="213" y="179"/>
                    </a:lnTo>
                    <a:lnTo>
                      <a:pt x="192" y="183"/>
                    </a:lnTo>
                    <a:lnTo>
                      <a:pt x="171" y="185"/>
                    </a:lnTo>
                    <a:lnTo>
                      <a:pt x="151" y="186"/>
                    </a:lnTo>
                    <a:lnTo>
                      <a:pt x="0" y="193"/>
                    </a:lnTo>
                    <a:lnTo>
                      <a:pt x="15" y="48"/>
                    </a:lnTo>
                    <a:lnTo>
                      <a:pt x="34" y="49"/>
                    </a:lnTo>
                    <a:lnTo>
                      <a:pt x="54" y="50"/>
                    </a:lnTo>
                    <a:lnTo>
                      <a:pt x="74" y="51"/>
                    </a:lnTo>
                    <a:lnTo>
                      <a:pt x="93" y="51"/>
                    </a:lnTo>
                    <a:lnTo>
                      <a:pt x="114" y="51"/>
                    </a:lnTo>
                    <a:lnTo>
                      <a:pt x="133" y="50"/>
                    </a:lnTo>
                    <a:lnTo>
                      <a:pt x="153" y="49"/>
                    </a:lnTo>
                    <a:lnTo>
                      <a:pt x="174" y="47"/>
                    </a:lnTo>
                    <a:lnTo>
                      <a:pt x="193" y="43"/>
                    </a:lnTo>
                    <a:lnTo>
                      <a:pt x="213" y="40"/>
                    </a:lnTo>
                    <a:lnTo>
                      <a:pt x="232" y="35"/>
                    </a:lnTo>
                    <a:lnTo>
                      <a:pt x="251" y="31"/>
                    </a:lnTo>
                    <a:lnTo>
                      <a:pt x="270" y="24"/>
                    </a:lnTo>
                    <a:lnTo>
                      <a:pt x="289" y="17"/>
                    </a:lnTo>
                    <a:lnTo>
                      <a:pt x="307" y="9"/>
                    </a:lnTo>
                    <a:lnTo>
                      <a:pt x="325" y="0"/>
                    </a:lnTo>
                    <a:lnTo>
                      <a:pt x="326" y="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79" name="Freeform 77"/>
              <p:cNvSpPr>
                <a:spLocks/>
              </p:cNvSpPr>
              <p:nvPr/>
            </p:nvSpPr>
            <p:spPr bwMode="auto">
              <a:xfrm>
                <a:off x="4336" y="3444"/>
                <a:ext cx="330" cy="57"/>
              </a:xfrm>
              <a:custGeom>
                <a:avLst/>
                <a:gdLst>
                  <a:gd name="T0" fmla="*/ 1 w 660"/>
                  <a:gd name="T1" fmla="*/ 0 h 114"/>
                  <a:gd name="T2" fmla="*/ 4 w 660"/>
                  <a:gd name="T3" fmla="*/ 3 h 114"/>
                  <a:gd name="T4" fmla="*/ 8 w 660"/>
                  <a:gd name="T5" fmla="*/ 5 h 114"/>
                  <a:gd name="T6" fmla="*/ 12 w 660"/>
                  <a:gd name="T7" fmla="*/ 7 h 114"/>
                  <a:gd name="T8" fmla="*/ 17 w 660"/>
                  <a:gd name="T9" fmla="*/ 8 h 114"/>
                  <a:gd name="T10" fmla="*/ 22 w 660"/>
                  <a:gd name="T11" fmla="*/ 10 h 114"/>
                  <a:gd name="T12" fmla="*/ 28 w 660"/>
                  <a:gd name="T13" fmla="*/ 11 h 114"/>
                  <a:gd name="T14" fmla="*/ 35 w 660"/>
                  <a:gd name="T15" fmla="*/ 11 h 114"/>
                  <a:gd name="T16" fmla="*/ 41 w 660"/>
                  <a:gd name="T17" fmla="*/ 12 h 114"/>
                  <a:gd name="T18" fmla="*/ 47 w 660"/>
                  <a:gd name="T19" fmla="*/ 12 h 114"/>
                  <a:gd name="T20" fmla="*/ 54 w 660"/>
                  <a:gd name="T21" fmla="*/ 12 h 114"/>
                  <a:gd name="T22" fmla="*/ 60 w 660"/>
                  <a:gd name="T23" fmla="*/ 11 h 114"/>
                  <a:gd name="T24" fmla="*/ 66 w 660"/>
                  <a:gd name="T25" fmla="*/ 10 h 114"/>
                  <a:gd name="T26" fmla="*/ 71 w 660"/>
                  <a:gd name="T27" fmla="*/ 9 h 114"/>
                  <a:gd name="T28" fmla="*/ 75 w 660"/>
                  <a:gd name="T29" fmla="*/ 7 h 114"/>
                  <a:gd name="T30" fmla="*/ 79 w 660"/>
                  <a:gd name="T31" fmla="*/ 5 h 114"/>
                  <a:gd name="T32" fmla="*/ 83 w 660"/>
                  <a:gd name="T33" fmla="*/ 2 h 114"/>
                  <a:gd name="T34" fmla="*/ 83 w 660"/>
                  <a:gd name="T35" fmla="*/ 3 h 114"/>
                  <a:gd name="T36" fmla="*/ 81 w 660"/>
                  <a:gd name="T37" fmla="*/ 5 h 114"/>
                  <a:gd name="T38" fmla="*/ 79 w 660"/>
                  <a:gd name="T39" fmla="*/ 7 h 114"/>
                  <a:gd name="T40" fmla="*/ 77 w 660"/>
                  <a:gd name="T41" fmla="*/ 9 h 114"/>
                  <a:gd name="T42" fmla="*/ 75 w 660"/>
                  <a:gd name="T43" fmla="*/ 10 h 114"/>
                  <a:gd name="T44" fmla="*/ 73 w 660"/>
                  <a:gd name="T45" fmla="*/ 11 h 114"/>
                  <a:gd name="T46" fmla="*/ 70 w 660"/>
                  <a:gd name="T47" fmla="*/ 11 h 114"/>
                  <a:gd name="T48" fmla="*/ 68 w 660"/>
                  <a:gd name="T49" fmla="*/ 12 h 114"/>
                  <a:gd name="T50" fmla="*/ 65 w 660"/>
                  <a:gd name="T51" fmla="*/ 13 h 114"/>
                  <a:gd name="T52" fmla="*/ 63 w 660"/>
                  <a:gd name="T53" fmla="*/ 13 h 114"/>
                  <a:gd name="T54" fmla="*/ 60 w 660"/>
                  <a:gd name="T55" fmla="*/ 13 h 114"/>
                  <a:gd name="T56" fmla="*/ 58 w 660"/>
                  <a:gd name="T57" fmla="*/ 13 h 114"/>
                  <a:gd name="T58" fmla="*/ 55 w 660"/>
                  <a:gd name="T59" fmla="*/ 13 h 114"/>
                  <a:gd name="T60" fmla="*/ 52 w 660"/>
                  <a:gd name="T61" fmla="*/ 14 h 114"/>
                  <a:gd name="T62" fmla="*/ 50 w 660"/>
                  <a:gd name="T63" fmla="*/ 14 h 114"/>
                  <a:gd name="T64" fmla="*/ 47 w 660"/>
                  <a:gd name="T65" fmla="*/ 14 h 114"/>
                  <a:gd name="T66" fmla="*/ 45 w 660"/>
                  <a:gd name="T67" fmla="*/ 15 h 114"/>
                  <a:gd name="T68" fmla="*/ 42 w 660"/>
                  <a:gd name="T69" fmla="*/ 15 h 114"/>
                  <a:gd name="T70" fmla="*/ 40 w 660"/>
                  <a:gd name="T71" fmla="*/ 14 h 114"/>
                  <a:gd name="T72" fmla="*/ 37 w 660"/>
                  <a:gd name="T73" fmla="*/ 14 h 114"/>
                  <a:gd name="T74" fmla="*/ 34 w 660"/>
                  <a:gd name="T75" fmla="*/ 14 h 114"/>
                  <a:gd name="T76" fmla="*/ 31 w 660"/>
                  <a:gd name="T77" fmla="*/ 13 h 114"/>
                  <a:gd name="T78" fmla="*/ 27 w 660"/>
                  <a:gd name="T79" fmla="*/ 13 h 114"/>
                  <a:gd name="T80" fmla="*/ 24 w 660"/>
                  <a:gd name="T81" fmla="*/ 13 h 114"/>
                  <a:gd name="T82" fmla="*/ 20 w 660"/>
                  <a:gd name="T83" fmla="*/ 12 h 114"/>
                  <a:gd name="T84" fmla="*/ 17 w 660"/>
                  <a:gd name="T85" fmla="*/ 11 h 114"/>
                  <a:gd name="T86" fmla="*/ 14 w 660"/>
                  <a:gd name="T87" fmla="*/ 10 h 114"/>
                  <a:gd name="T88" fmla="*/ 11 w 660"/>
                  <a:gd name="T89" fmla="*/ 9 h 114"/>
                  <a:gd name="T90" fmla="*/ 8 w 660"/>
                  <a:gd name="T91" fmla="*/ 8 h 114"/>
                  <a:gd name="T92" fmla="*/ 6 w 660"/>
                  <a:gd name="T93" fmla="*/ 7 h 114"/>
                  <a:gd name="T94" fmla="*/ 3 w 660"/>
                  <a:gd name="T95" fmla="*/ 5 h 114"/>
                  <a:gd name="T96" fmla="*/ 2 w 660"/>
                  <a:gd name="T97" fmla="*/ 3 h 114"/>
                  <a:gd name="T98" fmla="*/ 0 w 660"/>
                  <a:gd name="T99" fmla="*/ 1 h 114"/>
                  <a:gd name="T100" fmla="*/ 1 w 660"/>
                  <a:gd name="T101" fmla="*/ 0 h 114"/>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660" h="114">
                    <a:moveTo>
                      <a:pt x="8" y="0"/>
                    </a:moveTo>
                    <a:lnTo>
                      <a:pt x="29" y="19"/>
                    </a:lnTo>
                    <a:lnTo>
                      <a:pt x="57" y="36"/>
                    </a:lnTo>
                    <a:lnTo>
                      <a:pt x="91" y="52"/>
                    </a:lnTo>
                    <a:lnTo>
                      <a:pt x="132" y="64"/>
                    </a:lnTo>
                    <a:lnTo>
                      <a:pt x="175" y="75"/>
                    </a:lnTo>
                    <a:lnTo>
                      <a:pt x="223" y="83"/>
                    </a:lnTo>
                    <a:lnTo>
                      <a:pt x="273" y="88"/>
                    </a:lnTo>
                    <a:lnTo>
                      <a:pt x="324" y="92"/>
                    </a:lnTo>
                    <a:lnTo>
                      <a:pt x="376" y="92"/>
                    </a:lnTo>
                    <a:lnTo>
                      <a:pt x="426" y="90"/>
                    </a:lnTo>
                    <a:lnTo>
                      <a:pt x="475" y="85"/>
                    </a:lnTo>
                    <a:lnTo>
                      <a:pt x="521" y="77"/>
                    </a:lnTo>
                    <a:lnTo>
                      <a:pt x="563" y="65"/>
                    </a:lnTo>
                    <a:lnTo>
                      <a:pt x="600" y="52"/>
                    </a:lnTo>
                    <a:lnTo>
                      <a:pt x="632" y="34"/>
                    </a:lnTo>
                    <a:lnTo>
                      <a:pt x="657" y="14"/>
                    </a:lnTo>
                    <a:lnTo>
                      <a:pt x="660" y="22"/>
                    </a:lnTo>
                    <a:lnTo>
                      <a:pt x="646" y="39"/>
                    </a:lnTo>
                    <a:lnTo>
                      <a:pt x="630" y="54"/>
                    </a:lnTo>
                    <a:lnTo>
                      <a:pt x="614" y="65"/>
                    </a:lnTo>
                    <a:lnTo>
                      <a:pt x="597" y="75"/>
                    </a:lnTo>
                    <a:lnTo>
                      <a:pt x="578" y="83"/>
                    </a:lnTo>
                    <a:lnTo>
                      <a:pt x="560" y="88"/>
                    </a:lnTo>
                    <a:lnTo>
                      <a:pt x="540" y="93"/>
                    </a:lnTo>
                    <a:lnTo>
                      <a:pt x="520" y="97"/>
                    </a:lnTo>
                    <a:lnTo>
                      <a:pt x="499" y="99"/>
                    </a:lnTo>
                    <a:lnTo>
                      <a:pt x="478" y="100"/>
                    </a:lnTo>
                    <a:lnTo>
                      <a:pt x="457" y="102"/>
                    </a:lnTo>
                    <a:lnTo>
                      <a:pt x="437" y="103"/>
                    </a:lnTo>
                    <a:lnTo>
                      <a:pt x="415" y="105"/>
                    </a:lnTo>
                    <a:lnTo>
                      <a:pt x="394" y="107"/>
                    </a:lnTo>
                    <a:lnTo>
                      <a:pt x="373" y="110"/>
                    </a:lnTo>
                    <a:lnTo>
                      <a:pt x="353" y="114"/>
                    </a:lnTo>
                    <a:lnTo>
                      <a:pt x="334" y="113"/>
                    </a:lnTo>
                    <a:lnTo>
                      <a:pt x="315" y="110"/>
                    </a:lnTo>
                    <a:lnTo>
                      <a:pt x="292" y="108"/>
                    </a:lnTo>
                    <a:lnTo>
                      <a:pt x="267" y="106"/>
                    </a:lnTo>
                    <a:lnTo>
                      <a:pt x="241" y="103"/>
                    </a:lnTo>
                    <a:lnTo>
                      <a:pt x="214" y="100"/>
                    </a:lnTo>
                    <a:lnTo>
                      <a:pt x="188" y="97"/>
                    </a:lnTo>
                    <a:lnTo>
                      <a:pt x="160" y="92"/>
                    </a:lnTo>
                    <a:lnTo>
                      <a:pt x="134" y="86"/>
                    </a:lnTo>
                    <a:lnTo>
                      <a:pt x="108" y="79"/>
                    </a:lnTo>
                    <a:lnTo>
                      <a:pt x="84" y="71"/>
                    </a:lnTo>
                    <a:lnTo>
                      <a:pt x="62" y="62"/>
                    </a:lnTo>
                    <a:lnTo>
                      <a:pt x="42" y="52"/>
                    </a:lnTo>
                    <a:lnTo>
                      <a:pt x="24" y="39"/>
                    </a:lnTo>
                    <a:lnTo>
                      <a:pt x="11" y="24"/>
                    </a:lnTo>
                    <a:lnTo>
                      <a:pt x="0" y="8"/>
                    </a:lnTo>
                    <a:lnTo>
                      <a:pt x="8"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80" name="Freeform 78"/>
              <p:cNvSpPr>
                <a:spLocks/>
              </p:cNvSpPr>
              <p:nvPr/>
            </p:nvSpPr>
            <p:spPr bwMode="auto">
              <a:xfrm>
                <a:off x="4842" y="3537"/>
                <a:ext cx="7" cy="6"/>
              </a:xfrm>
              <a:custGeom>
                <a:avLst/>
                <a:gdLst>
                  <a:gd name="T0" fmla="*/ 2 w 13"/>
                  <a:gd name="T1" fmla="*/ 0 h 12"/>
                  <a:gd name="T2" fmla="*/ 2 w 13"/>
                  <a:gd name="T3" fmla="*/ 1 h 12"/>
                  <a:gd name="T4" fmla="*/ 2 w 13"/>
                  <a:gd name="T5" fmla="*/ 2 h 12"/>
                  <a:gd name="T6" fmla="*/ 0 w 13"/>
                  <a:gd name="T7" fmla="*/ 1 h 12"/>
                  <a:gd name="T8" fmla="*/ 2 w 13"/>
                  <a:gd name="T9" fmla="*/ 0 h 1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 h="12">
                    <a:moveTo>
                      <a:pt x="11" y="0"/>
                    </a:moveTo>
                    <a:lnTo>
                      <a:pt x="13" y="4"/>
                    </a:lnTo>
                    <a:lnTo>
                      <a:pt x="11" y="12"/>
                    </a:lnTo>
                    <a:lnTo>
                      <a:pt x="0" y="7"/>
                    </a:lnTo>
                    <a:lnTo>
                      <a:pt x="1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81" name="Freeform 79"/>
              <p:cNvSpPr>
                <a:spLocks/>
              </p:cNvSpPr>
              <p:nvPr/>
            </p:nvSpPr>
            <p:spPr bwMode="auto">
              <a:xfrm>
                <a:off x="4887" y="3424"/>
                <a:ext cx="160" cy="90"/>
              </a:xfrm>
              <a:custGeom>
                <a:avLst/>
                <a:gdLst>
                  <a:gd name="T0" fmla="*/ 1 w 320"/>
                  <a:gd name="T1" fmla="*/ 6 h 180"/>
                  <a:gd name="T2" fmla="*/ 10 w 320"/>
                  <a:gd name="T3" fmla="*/ 7 h 180"/>
                  <a:gd name="T4" fmla="*/ 22 w 320"/>
                  <a:gd name="T5" fmla="*/ 6 h 180"/>
                  <a:gd name="T6" fmla="*/ 34 w 320"/>
                  <a:gd name="T7" fmla="*/ 4 h 180"/>
                  <a:gd name="T8" fmla="*/ 40 w 320"/>
                  <a:gd name="T9" fmla="*/ 0 h 180"/>
                  <a:gd name="T10" fmla="*/ 40 w 320"/>
                  <a:gd name="T11" fmla="*/ 17 h 180"/>
                  <a:gd name="T12" fmla="*/ 35 w 320"/>
                  <a:gd name="T13" fmla="*/ 20 h 180"/>
                  <a:gd name="T14" fmla="*/ 23 w 320"/>
                  <a:gd name="T15" fmla="*/ 22 h 180"/>
                  <a:gd name="T16" fmla="*/ 8 w 320"/>
                  <a:gd name="T17" fmla="*/ 23 h 180"/>
                  <a:gd name="T18" fmla="*/ 0 w 320"/>
                  <a:gd name="T19" fmla="*/ 23 h 180"/>
                  <a:gd name="T20" fmla="*/ 1 w 320"/>
                  <a:gd name="T21" fmla="*/ 6 h 18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320" h="180">
                    <a:moveTo>
                      <a:pt x="4" y="44"/>
                    </a:moveTo>
                    <a:lnTo>
                      <a:pt x="76" y="50"/>
                    </a:lnTo>
                    <a:lnTo>
                      <a:pt x="174" y="47"/>
                    </a:lnTo>
                    <a:lnTo>
                      <a:pt x="269" y="27"/>
                    </a:lnTo>
                    <a:lnTo>
                      <a:pt x="317" y="0"/>
                    </a:lnTo>
                    <a:lnTo>
                      <a:pt x="320" y="132"/>
                    </a:lnTo>
                    <a:lnTo>
                      <a:pt x="275" y="153"/>
                    </a:lnTo>
                    <a:lnTo>
                      <a:pt x="180" y="173"/>
                    </a:lnTo>
                    <a:lnTo>
                      <a:pt x="61" y="180"/>
                    </a:lnTo>
                    <a:lnTo>
                      <a:pt x="0" y="180"/>
                    </a:lnTo>
                    <a:lnTo>
                      <a:pt x="4" y="4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nvGrpSpPr>
            <p:cNvPr id="40971" name="Group 80"/>
            <p:cNvGrpSpPr>
              <a:grpSpLocks/>
            </p:cNvGrpSpPr>
            <p:nvPr/>
          </p:nvGrpSpPr>
          <p:grpSpPr bwMode="auto">
            <a:xfrm>
              <a:off x="2972" y="3471"/>
              <a:ext cx="361" cy="631"/>
              <a:chOff x="4226" y="1849"/>
              <a:chExt cx="643" cy="1103"/>
            </a:xfrm>
          </p:grpSpPr>
          <p:sp>
            <p:nvSpPr>
              <p:cNvPr id="40974" name="Freeform 81"/>
              <p:cNvSpPr>
                <a:spLocks/>
              </p:cNvSpPr>
              <p:nvPr/>
            </p:nvSpPr>
            <p:spPr bwMode="auto">
              <a:xfrm>
                <a:off x="4233" y="1849"/>
                <a:ext cx="636" cy="1103"/>
              </a:xfrm>
              <a:custGeom>
                <a:avLst/>
                <a:gdLst>
                  <a:gd name="T0" fmla="*/ 159 w 1271"/>
                  <a:gd name="T1" fmla="*/ 27 h 2206"/>
                  <a:gd name="T2" fmla="*/ 154 w 1271"/>
                  <a:gd name="T3" fmla="*/ 54 h 2206"/>
                  <a:gd name="T4" fmla="*/ 154 w 1271"/>
                  <a:gd name="T5" fmla="*/ 79 h 2206"/>
                  <a:gd name="T6" fmla="*/ 156 w 1271"/>
                  <a:gd name="T7" fmla="*/ 97 h 2206"/>
                  <a:gd name="T8" fmla="*/ 154 w 1271"/>
                  <a:gd name="T9" fmla="*/ 143 h 2206"/>
                  <a:gd name="T10" fmla="*/ 156 w 1271"/>
                  <a:gd name="T11" fmla="*/ 171 h 2206"/>
                  <a:gd name="T12" fmla="*/ 155 w 1271"/>
                  <a:gd name="T13" fmla="*/ 199 h 2206"/>
                  <a:gd name="T14" fmla="*/ 155 w 1271"/>
                  <a:gd name="T15" fmla="*/ 226 h 2206"/>
                  <a:gd name="T16" fmla="*/ 159 w 1271"/>
                  <a:gd name="T17" fmla="*/ 245 h 2206"/>
                  <a:gd name="T18" fmla="*/ 157 w 1271"/>
                  <a:gd name="T19" fmla="*/ 255 h 2206"/>
                  <a:gd name="T20" fmla="*/ 152 w 1271"/>
                  <a:gd name="T21" fmla="*/ 260 h 2206"/>
                  <a:gd name="T22" fmla="*/ 144 w 1271"/>
                  <a:gd name="T23" fmla="*/ 265 h 2206"/>
                  <a:gd name="T24" fmla="*/ 134 w 1271"/>
                  <a:gd name="T25" fmla="*/ 269 h 2206"/>
                  <a:gd name="T26" fmla="*/ 123 w 1271"/>
                  <a:gd name="T27" fmla="*/ 272 h 2206"/>
                  <a:gd name="T28" fmla="*/ 111 w 1271"/>
                  <a:gd name="T29" fmla="*/ 274 h 2206"/>
                  <a:gd name="T30" fmla="*/ 97 w 1271"/>
                  <a:gd name="T31" fmla="*/ 275 h 2206"/>
                  <a:gd name="T32" fmla="*/ 84 w 1271"/>
                  <a:gd name="T33" fmla="*/ 276 h 2206"/>
                  <a:gd name="T34" fmla="*/ 70 w 1271"/>
                  <a:gd name="T35" fmla="*/ 276 h 2206"/>
                  <a:gd name="T36" fmla="*/ 57 w 1271"/>
                  <a:gd name="T37" fmla="*/ 275 h 2206"/>
                  <a:gd name="T38" fmla="*/ 44 w 1271"/>
                  <a:gd name="T39" fmla="*/ 274 h 2206"/>
                  <a:gd name="T40" fmla="*/ 32 w 1271"/>
                  <a:gd name="T41" fmla="*/ 272 h 2206"/>
                  <a:gd name="T42" fmla="*/ 22 w 1271"/>
                  <a:gd name="T43" fmla="*/ 269 h 2206"/>
                  <a:gd name="T44" fmla="*/ 13 w 1271"/>
                  <a:gd name="T45" fmla="*/ 266 h 2206"/>
                  <a:gd name="T46" fmla="*/ 7 w 1271"/>
                  <a:gd name="T47" fmla="*/ 262 h 2206"/>
                  <a:gd name="T48" fmla="*/ 3 w 1271"/>
                  <a:gd name="T49" fmla="*/ 258 h 2206"/>
                  <a:gd name="T50" fmla="*/ 2 w 1271"/>
                  <a:gd name="T51" fmla="*/ 246 h 2206"/>
                  <a:gd name="T52" fmla="*/ 6 w 1271"/>
                  <a:gd name="T53" fmla="*/ 229 h 2206"/>
                  <a:gd name="T54" fmla="*/ 6 w 1271"/>
                  <a:gd name="T55" fmla="*/ 199 h 2206"/>
                  <a:gd name="T56" fmla="*/ 5 w 1271"/>
                  <a:gd name="T57" fmla="*/ 171 h 2206"/>
                  <a:gd name="T58" fmla="*/ 6 w 1271"/>
                  <a:gd name="T59" fmla="*/ 134 h 2206"/>
                  <a:gd name="T60" fmla="*/ 5 w 1271"/>
                  <a:gd name="T61" fmla="*/ 99 h 2206"/>
                  <a:gd name="T62" fmla="*/ 6 w 1271"/>
                  <a:gd name="T63" fmla="*/ 70 h 2206"/>
                  <a:gd name="T64" fmla="*/ 6 w 1271"/>
                  <a:gd name="T65" fmla="*/ 46 h 2206"/>
                  <a:gd name="T66" fmla="*/ 0 w 1271"/>
                  <a:gd name="T67" fmla="*/ 27 h 2206"/>
                  <a:gd name="T68" fmla="*/ 4 w 1271"/>
                  <a:gd name="T69" fmla="*/ 15 h 2206"/>
                  <a:gd name="T70" fmla="*/ 11 w 1271"/>
                  <a:gd name="T71" fmla="*/ 11 h 2206"/>
                  <a:gd name="T72" fmla="*/ 20 w 1271"/>
                  <a:gd name="T73" fmla="*/ 8 h 2206"/>
                  <a:gd name="T74" fmla="*/ 31 w 1271"/>
                  <a:gd name="T75" fmla="*/ 5 h 2206"/>
                  <a:gd name="T76" fmla="*/ 42 w 1271"/>
                  <a:gd name="T77" fmla="*/ 3 h 2206"/>
                  <a:gd name="T78" fmla="*/ 55 w 1271"/>
                  <a:gd name="T79" fmla="*/ 2 h 2206"/>
                  <a:gd name="T80" fmla="*/ 68 w 1271"/>
                  <a:gd name="T81" fmla="*/ 1 h 2206"/>
                  <a:gd name="T82" fmla="*/ 81 w 1271"/>
                  <a:gd name="T83" fmla="*/ 0 h 2206"/>
                  <a:gd name="T84" fmla="*/ 94 w 1271"/>
                  <a:gd name="T85" fmla="*/ 1 h 2206"/>
                  <a:gd name="T86" fmla="*/ 107 w 1271"/>
                  <a:gd name="T87" fmla="*/ 2 h 2206"/>
                  <a:gd name="T88" fmla="*/ 119 w 1271"/>
                  <a:gd name="T89" fmla="*/ 3 h 2206"/>
                  <a:gd name="T90" fmla="*/ 130 w 1271"/>
                  <a:gd name="T91" fmla="*/ 5 h 2206"/>
                  <a:gd name="T92" fmla="*/ 140 w 1271"/>
                  <a:gd name="T93" fmla="*/ 7 h 2206"/>
                  <a:gd name="T94" fmla="*/ 148 w 1271"/>
                  <a:gd name="T95" fmla="*/ 10 h 2206"/>
                  <a:gd name="T96" fmla="*/ 154 w 1271"/>
                  <a:gd name="T97" fmla="*/ 14 h 2206"/>
                  <a:gd name="T98" fmla="*/ 158 w 1271"/>
                  <a:gd name="T99" fmla="*/ 18 h 220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271" h="2206">
                    <a:moveTo>
                      <a:pt x="1271" y="155"/>
                    </a:moveTo>
                    <a:lnTo>
                      <a:pt x="1271" y="212"/>
                    </a:lnTo>
                    <a:lnTo>
                      <a:pt x="1241" y="281"/>
                    </a:lnTo>
                    <a:lnTo>
                      <a:pt x="1228" y="426"/>
                    </a:lnTo>
                    <a:lnTo>
                      <a:pt x="1225" y="539"/>
                    </a:lnTo>
                    <a:lnTo>
                      <a:pt x="1230" y="627"/>
                    </a:lnTo>
                    <a:lnTo>
                      <a:pt x="1241" y="692"/>
                    </a:lnTo>
                    <a:lnTo>
                      <a:pt x="1241" y="776"/>
                    </a:lnTo>
                    <a:lnTo>
                      <a:pt x="1231" y="971"/>
                    </a:lnTo>
                    <a:lnTo>
                      <a:pt x="1229" y="1140"/>
                    </a:lnTo>
                    <a:lnTo>
                      <a:pt x="1233" y="1273"/>
                    </a:lnTo>
                    <a:lnTo>
                      <a:pt x="1241" y="1363"/>
                    </a:lnTo>
                    <a:lnTo>
                      <a:pt x="1241" y="1436"/>
                    </a:lnTo>
                    <a:lnTo>
                      <a:pt x="1233" y="1590"/>
                    </a:lnTo>
                    <a:lnTo>
                      <a:pt x="1231" y="1709"/>
                    </a:lnTo>
                    <a:lnTo>
                      <a:pt x="1235" y="1804"/>
                    </a:lnTo>
                    <a:lnTo>
                      <a:pt x="1241" y="1884"/>
                    </a:lnTo>
                    <a:lnTo>
                      <a:pt x="1269" y="1953"/>
                    </a:lnTo>
                    <a:lnTo>
                      <a:pt x="1269" y="2011"/>
                    </a:lnTo>
                    <a:lnTo>
                      <a:pt x="1254" y="2035"/>
                    </a:lnTo>
                    <a:lnTo>
                      <a:pt x="1235" y="2058"/>
                    </a:lnTo>
                    <a:lnTo>
                      <a:pt x="1210" y="2080"/>
                    </a:lnTo>
                    <a:lnTo>
                      <a:pt x="1180" y="2099"/>
                    </a:lnTo>
                    <a:lnTo>
                      <a:pt x="1147" y="2117"/>
                    </a:lnTo>
                    <a:lnTo>
                      <a:pt x="1110" y="2133"/>
                    </a:lnTo>
                    <a:lnTo>
                      <a:pt x="1070" y="2147"/>
                    </a:lnTo>
                    <a:lnTo>
                      <a:pt x="1026" y="2160"/>
                    </a:lnTo>
                    <a:lnTo>
                      <a:pt x="980" y="2171"/>
                    </a:lnTo>
                    <a:lnTo>
                      <a:pt x="932" y="2180"/>
                    </a:lnTo>
                    <a:lnTo>
                      <a:pt x="881" y="2188"/>
                    </a:lnTo>
                    <a:lnTo>
                      <a:pt x="829" y="2194"/>
                    </a:lnTo>
                    <a:lnTo>
                      <a:pt x="776" y="2200"/>
                    </a:lnTo>
                    <a:lnTo>
                      <a:pt x="722" y="2203"/>
                    </a:lnTo>
                    <a:lnTo>
                      <a:pt x="668" y="2205"/>
                    </a:lnTo>
                    <a:lnTo>
                      <a:pt x="612" y="2206"/>
                    </a:lnTo>
                    <a:lnTo>
                      <a:pt x="558" y="2205"/>
                    </a:lnTo>
                    <a:lnTo>
                      <a:pt x="504" y="2202"/>
                    </a:lnTo>
                    <a:lnTo>
                      <a:pt x="451" y="2199"/>
                    </a:lnTo>
                    <a:lnTo>
                      <a:pt x="399" y="2194"/>
                    </a:lnTo>
                    <a:lnTo>
                      <a:pt x="348" y="2188"/>
                    </a:lnTo>
                    <a:lnTo>
                      <a:pt x="300" y="2182"/>
                    </a:lnTo>
                    <a:lnTo>
                      <a:pt x="255" y="2172"/>
                    </a:lnTo>
                    <a:lnTo>
                      <a:pt x="212" y="2163"/>
                    </a:lnTo>
                    <a:lnTo>
                      <a:pt x="172" y="2152"/>
                    </a:lnTo>
                    <a:lnTo>
                      <a:pt x="135" y="2140"/>
                    </a:lnTo>
                    <a:lnTo>
                      <a:pt x="103" y="2126"/>
                    </a:lnTo>
                    <a:lnTo>
                      <a:pt x="75" y="2112"/>
                    </a:lnTo>
                    <a:lnTo>
                      <a:pt x="51" y="2096"/>
                    </a:lnTo>
                    <a:lnTo>
                      <a:pt x="33" y="2080"/>
                    </a:lnTo>
                    <a:lnTo>
                      <a:pt x="19" y="2063"/>
                    </a:lnTo>
                    <a:lnTo>
                      <a:pt x="11" y="2044"/>
                    </a:lnTo>
                    <a:lnTo>
                      <a:pt x="11" y="1962"/>
                    </a:lnTo>
                    <a:lnTo>
                      <a:pt x="33" y="1928"/>
                    </a:lnTo>
                    <a:lnTo>
                      <a:pt x="43" y="1827"/>
                    </a:lnTo>
                    <a:lnTo>
                      <a:pt x="49" y="1714"/>
                    </a:lnTo>
                    <a:lnTo>
                      <a:pt x="47" y="1587"/>
                    </a:lnTo>
                    <a:lnTo>
                      <a:pt x="33" y="1447"/>
                    </a:lnTo>
                    <a:lnTo>
                      <a:pt x="33" y="1363"/>
                    </a:lnTo>
                    <a:lnTo>
                      <a:pt x="40" y="1200"/>
                    </a:lnTo>
                    <a:lnTo>
                      <a:pt x="44" y="1066"/>
                    </a:lnTo>
                    <a:lnTo>
                      <a:pt x="43" y="935"/>
                    </a:lnTo>
                    <a:lnTo>
                      <a:pt x="33" y="788"/>
                    </a:lnTo>
                    <a:lnTo>
                      <a:pt x="33" y="674"/>
                    </a:lnTo>
                    <a:lnTo>
                      <a:pt x="43" y="559"/>
                    </a:lnTo>
                    <a:lnTo>
                      <a:pt x="47" y="457"/>
                    </a:lnTo>
                    <a:lnTo>
                      <a:pt x="44" y="362"/>
                    </a:lnTo>
                    <a:lnTo>
                      <a:pt x="33" y="269"/>
                    </a:lnTo>
                    <a:lnTo>
                      <a:pt x="0" y="213"/>
                    </a:lnTo>
                    <a:lnTo>
                      <a:pt x="0" y="134"/>
                    </a:lnTo>
                    <a:lnTo>
                      <a:pt x="25" y="117"/>
                    </a:lnTo>
                    <a:lnTo>
                      <a:pt x="52" y="100"/>
                    </a:lnTo>
                    <a:lnTo>
                      <a:pt x="83" y="85"/>
                    </a:lnTo>
                    <a:lnTo>
                      <a:pt x="119" y="72"/>
                    </a:lnTo>
                    <a:lnTo>
                      <a:pt x="157" y="59"/>
                    </a:lnTo>
                    <a:lnTo>
                      <a:pt x="199" y="47"/>
                    </a:lnTo>
                    <a:lnTo>
                      <a:pt x="241" y="38"/>
                    </a:lnTo>
                    <a:lnTo>
                      <a:pt x="287" y="29"/>
                    </a:lnTo>
                    <a:lnTo>
                      <a:pt x="336" y="21"/>
                    </a:lnTo>
                    <a:lnTo>
                      <a:pt x="385" y="15"/>
                    </a:lnTo>
                    <a:lnTo>
                      <a:pt x="436" y="9"/>
                    </a:lnTo>
                    <a:lnTo>
                      <a:pt x="488" y="6"/>
                    </a:lnTo>
                    <a:lnTo>
                      <a:pt x="540" y="3"/>
                    </a:lnTo>
                    <a:lnTo>
                      <a:pt x="593" y="1"/>
                    </a:lnTo>
                    <a:lnTo>
                      <a:pt x="646" y="0"/>
                    </a:lnTo>
                    <a:lnTo>
                      <a:pt x="699" y="1"/>
                    </a:lnTo>
                    <a:lnTo>
                      <a:pt x="751" y="3"/>
                    </a:lnTo>
                    <a:lnTo>
                      <a:pt x="802" y="6"/>
                    </a:lnTo>
                    <a:lnTo>
                      <a:pt x="853" y="9"/>
                    </a:lnTo>
                    <a:lnTo>
                      <a:pt x="902" y="14"/>
                    </a:lnTo>
                    <a:lnTo>
                      <a:pt x="949" y="21"/>
                    </a:lnTo>
                    <a:lnTo>
                      <a:pt x="995" y="28"/>
                    </a:lnTo>
                    <a:lnTo>
                      <a:pt x="1038" y="36"/>
                    </a:lnTo>
                    <a:lnTo>
                      <a:pt x="1078" y="45"/>
                    </a:lnTo>
                    <a:lnTo>
                      <a:pt x="1116" y="56"/>
                    </a:lnTo>
                    <a:lnTo>
                      <a:pt x="1150" y="66"/>
                    </a:lnTo>
                    <a:lnTo>
                      <a:pt x="1180" y="79"/>
                    </a:lnTo>
                    <a:lnTo>
                      <a:pt x="1208" y="92"/>
                    </a:lnTo>
                    <a:lnTo>
                      <a:pt x="1231" y="106"/>
                    </a:lnTo>
                    <a:lnTo>
                      <a:pt x="1250" y="121"/>
                    </a:lnTo>
                    <a:lnTo>
                      <a:pt x="1262" y="137"/>
                    </a:lnTo>
                    <a:lnTo>
                      <a:pt x="1271" y="155"/>
                    </a:lnTo>
                    <a:close/>
                  </a:path>
                </a:pathLst>
              </a:custGeom>
              <a:solidFill>
                <a:srgbClr val="00335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75" name="Freeform 82"/>
              <p:cNvSpPr>
                <a:spLocks/>
              </p:cNvSpPr>
              <p:nvPr/>
            </p:nvSpPr>
            <p:spPr bwMode="auto">
              <a:xfrm>
                <a:off x="4275" y="1988"/>
                <a:ext cx="549" cy="910"/>
              </a:xfrm>
              <a:custGeom>
                <a:avLst/>
                <a:gdLst>
                  <a:gd name="T0" fmla="*/ 5 w 1097"/>
                  <a:gd name="T1" fmla="*/ 4 h 1820"/>
                  <a:gd name="T2" fmla="*/ 15 w 1097"/>
                  <a:gd name="T3" fmla="*/ 6 h 1820"/>
                  <a:gd name="T4" fmla="*/ 25 w 1097"/>
                  <a:gd name="T5" fmla="*/ 7 h 1820"/>
                  <a:gd name="T6" fmla="*/ 34 w 1097"/>
                  <a:gd name="T7" fmla="*/ 8 h 1820"/>
                  <a:gd name="T8" fmla="*/ 43 w 1097"/>
                  <a:gd name="T9" fmla="*/ 9 h 1820"/>
                  <a:gd name="T10" fmla="*/ 52 w 1097"/>
                  <a:gd name="T11" fmla="*/ 9 h 1820"/>
                  <a:gd name="T12" fmla="*/ 60 w 1097"/>
                  <a:gd name="T13" fmla="*/ 9 h 1820"/>
                  <a:gd name="T14" fmla="*/ 69 w 1097"/>
                  <a:gd name="T15" fmla="*/ 9 h 1820"/>
                  <a:gd name="T16" fmla="*/ 77 w 1097"/>
                  <a:gd name="T17" fmla="*/ 9 h 1820"/>
                  <a:gd name="T18" fmla="*/ 86 w 1097"/>
                  <a:gd name="T19" fmla="*/ 8 h 1820"/>
                  <a:gd name="T20" fmla="*/ 94 w 1097"/>
                  <a:gd name="T21" fmla="*/ 8 h 1820"/>
                  <a:gd name="T22" fmla="*/ 102 w 1097"/>
                  <a:gd name="T23" fmla="*/ 7 h 1820"/>
                  <a:gd name="T24" fmla="*/ 110 w 1097"/>
                  <a:gd name="T25" fmla="*/ 6 h 1820"/>
                  <a:gd name="T26" fmla="*/ 118 w 1097"/>
                  <a:gd name="T27" fmla="*/ 4 h 1820"/>
                  <a:gd name="T28" fmla="*/ 126 w 1097"/>
                  <a:gd name="T29" fmla="*/ 3 h 1820"/>
                  <a:gd name="T30" fmla="*/ 134 w 1097"/>
                  <a:gd name="T31" fmla="*/ 1 h 1820"/>
                  <a:gd name="T32" fmla="*/ 136 w 1097"/>
                  <a:gd name="T33" fmla="*/ 20 h 1820"/>
                  <a:gd name="T34" fmla="*/ 136 w 1097"/>
                  <a:gd name="T35" fmla="*/ 48 h 1820"/>
                  <a:gd name="T36" fmla="*/ 137 w 1097"/>
                  <a:gd name="T37" fmla="*/ 67 h 1820"/>
                  <a:gd name="T38" fmla="*/ 136 w 1097"/>
                  <a:gd name="T39" fmla="*/ 108 h 1820"/>
                  <a:gd name="T40" fmla="*/ 136 w 1097"/>
                  <a:gd name="T41" fmla="*/ 137 h 1820"/>
                  <a:gd name="T42" fmla="*/ 136 w 1097"/>
                  <a:gd name="T43" fmla="*/ 165 h 1820"/>
                  <a:gd name="T44" fmla="*/ 136 w 1097"/>
                  <a:gd name="T45" fmla="*/ 199 h 1820"/>
                  <a:gd name="T46" fmla="*/ 134 w 1097"/>
                  <a:gd name="T47" fmla="*/ 214 h 1820"/>
                  <a:gd name="T48" fmla="*/ 129 w 1097"/>
                  <a:gd name="T49" fmla="*/ 218 h 1820"/>
                  <a:gd name="T50" fmla="*/ 122 w 1097"/>
                  <a:gd name="T51" fmla="*/ 220 h 1820"/>
                  <a:gd name="T52" fmla="*/ 114 w 1097"/>
                  <a:gd name="T53" fmla="*/ 223 h 1820"/>
                  <a:gd name="T54" fmla="*/ 104 w 1097"/>
                  <a:gd name="T55" fmla="*/ 225 h 1820"/>
                  <a:gd name="T56" fmla="*/ 94 w 1097"/>
                  <a:gd name="T57" fmla="*/ 226 h 1820"/>
                  <a:gd name="T58" fmla="*/ 82 w 1097"/>
                  <a:gd name="T59" fmla="*/ 227 h 1820"/>
                  <a:gd name="T60" fmla="*/ 71 w 1097"/>
                  <a:gd name="T61" fmla="*/ 228 h 1820"/>
                  <a:gd name="T62" fmla="*/ 60 w 1097"/>
                  <a:gd name="T63" fmla="*/ 228 h 1820"/>
                  <a:gd name="T64" fmla="*/ 48 w 1097"/>
                  <a:gd name="T65" fmla="*/ 228 h 1820"/>
                  <a:gd name="T66" fmla="*/ 38 w 1097"/>
                  <a:gd name="T67" fmla="*/ 227 h 1820"/>
                  <a:gd name="T68" fmla="*/ 28 w 1097"/>
                  <a:gd name="T69" fmla="*/ 225 h 1820"/>
                  <a:gd name="T70" fmla="*/ 19 w 1097"/>
                  <a:gd name="T71" fmla="*/ 224 h 1820"/>
                  <a:gd name="T72" fmla="*/ 12 w 1097"/>
                  <a:gd name="T73" fmla="*/ 221 h 1820"/>
                  <a:gd name="T74" fmla="*/ 6 w 1097"/>
                  <a:gd name="T75" fmla="*/ 218 h 1820"/>
                  <a:gd name="T76" fmla="*/ 3 w 1097"/>
                  <a:gd name="T77" fmla="*/ 215 h 1820"/>
                  <a:gd name="T78" fmla="*/ 2 w 1097"/>
                  <a:gd name="T79" fmla="*/ 200 h 1820"/>
                  <a:gd name="T80" fmla="*/ 2 w 1097"/>
                  <a:gd name="T81" fmla="*/ 166 h 1820"/>
                  <a:gd name="T82" fmla="*/ 1 w 1097"/>
                  <a:gd name="T83" fmla="*/ 137 h 1820"/>
                  <a:gd name="T84" fmla="*/ 3 w 1097"/>
                  <a:gd name="T85" fmla="*/ 104 h 1820"/>
                  <a:gd name="T86" fmla="*/ 1 w 1097"/>
                  <a:gd name="T87" fmla="*/ 65 h 1820"/>
                  <a:gd name="T88" fmla="*/ 1 w 1097"/>
                  <a:gd name="T89" fmla="*/ 38 h 1820"/>
                  <a:gd name="T90" fmla="*/ 2 w 1097"/>
                  <a:gd name="T91" fmla="*/ 14 h 182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1097" h="1820">
                    <a:moveTo>
                      <a:pt x="0" y="24"/>
                    </a:moveTo>
                    <a:lnTo>
                      <a:pt x="39" y="31"/>
                    </a:lnTo>
                    <a:lnTo>
                      <a:pt x="78" y="37"/>
                    </a:lnTo>
                    <a:lnTo>
                      <a:pt x="117" y="43"/>
                    </a:lnTo>
                    <a:lnTo>
                      <a:pt x="155" y="48"/>
                    </a:lnTo>
                    <a:lnTo>
                      <a:pt x="193" y="52"/>
                    </a:lnTo>
                    <a:lnTo>
                      <a:pt x="230" y="56"/>
                    </a:lnTo>
                    <a:lnTo>
                      <a:pt x="267" y="60"/>
                    </a:lnTo>
                    <a:lnTo>
                      <a:pt x="304" y="63"/>
                    </a:lnTo>
                    <a:lnTo>
                      <a:pt x="339" y="66"/>
                    </a:lnTo>
                    <a:lnTo>
                      <a:pt x="375" y="67"/>
                    </a:lnTo>
                    <a:lnTo>
                      <a:pt x="410" y="69"/>
                    </a:lnTo>
                    <a:lnTo>
                      <a:pt x="446" y="70"/>
                    </a:lnTo>
                    <a:lnTo>
                      <a:pt x="480" y="70"/>
                    </a:lnTo>
                    <a:lnTo>
                      <a:pt x="513" y="70"/>
                    </a:lnTo>
                    <a:lnTo>
                      <a:pt x="548" y="70"/>
                    </a:lnTo>
                    <a:lnTo>
                      <a:pt x="581" y="69"/>
                    </a:lnTo>
                    <a:lnTo>
                      <a:pt x="615" y="68"/>
                    </a:lnTo>
                    <a:lnTo>
                      <a:pt x="648" y="66"/>
                    </a:lnTo>
                    <a:lnTo>
                      <a:pt x="682" y="63"/>
                    </a:lnTo>
                    <a:lnTo>
                      <a:pt x="714" y="61"/>
                    </a:lnTo>
                    <a:lnTo>
                      <a:pt x="746" y="59"/>
                    </a:lnTo>
                    <a:lnTo>
                      <a:pt x="780" y="55"/>
                    </a:lnTo>
                    <a:lnTo>
                      <a:pt x="812" y="51"/>
                    </a:lnTo>
                    <a:lnTo>
                      <a:pt x="843" y="47"/>
                    </a:lnTo>
                    <a:lnTo>
                      <a:pt x="875" y="43"/>
                    </a:lnTo>
                    <a:lnTo>
                      <a:pt x="908" y="37"/>
                    </a:lnTo>
                    <a:lnTo>
                      <a:pt x="939" y="32"/>
                    </a:lnTo>
                    <a:lnTo>
                      <a:pt x="971" y="26"/>
                    </a:lnTo>
                    <a:lnTo>
                      <a:pt x="1002" y="21"/>
                    </a:lnTo>
                    <a:lnTo>
                      <a:pt x="1033" y="14"/>
                    </a:lnTo>
                    <a:lnTo>
                      <a:pt x="1065" y="7"/>
                    </a:lnTo>
                    <a:lnTo>
                      <a:pt x="1097" y="0"/>
                    </a:lnTo>
                    <a:lnTo>
                      <a:pt x="1086" y="158"/>
                    </a:lnTo>
                    <a:lnTo>
                      <a:pt x="1083" y="287"/>
                    </a:lnTo>
                    <a:lnTo>
                      <a:pt x="1084" y="383"/>
                    </a:lnTo>
                    <a:lnTo>
                      <a:pt x="1092" y="447"/>
                    </a:lnTo>
                    <a:lnTo>
                      <a:pt x="1092" y="531"/>
                    </a:lnTo>
                    <a:lnTo>
                      <a:pt x="1086" y="712"/>
                    </a:lnTo>
                    <a:lnTo>
                      <a:pt x="1084" y="864"/>
                    </a:lnTo>
                    <a:lnTo>
                      <a:pt x="1084" y="990"/>
                    </a:lnTo>
                    <a:lnTo>
                      <a:pt x="1087" y="1089"/>
                    </a:lnTo>
                    <a:lnTo>
                      <a:pt x="1087" y="1174"/>
                    </a:lnTo>
                    <a:lnTo>
                      <a:pt x="1084" y="1320"/>
                    </a:lnTo>
                    <a:lnTo>
                      <a:pt x="1086" y="1458"/>
                    </a:lnTo>
                    <a:lnTo>
                      <a:pt x="1088" y="1586"/>
                    </a:lnTo>
                    <a:lnTo>
                      <a:pt x="1084" y="1699"/>
                    </a:lnTo>
                    <a:lnTo>
                      <a:pt x="1069" y="1712"/>
                    </a:lnTo>
                    <a:lnTo>
                      <a:pt x="1050" y="1725"/>
                    </a:lnTo>
                    <a:lnTo>
                      <a:pt x="1029" y="1737"/>
                    </a:lnTo>
                    <a:lnTo>
                      <a:pt x="1002" y="1748"/>
                    </a:lnTo>
                    <a:lnTo>
                      <a:pt x="973" y="1759"/>
                    </a:lnTo>
                    <a:lnTo>
                      <a:pt x="941" y="1769"/>
                    </a:lnTo>
                    <a:lnTo>
                      <a:pt x="906" y="1778"/>
                    </a:lnTo>
                    <a:lnTo>
                      <a:pt x="868" y="1786"/>
                    </a:lnTo>
                    <a:lnTo>
                      <a:pt x="829" y="1793"/>
                    </a:lnTo>
                    <a:lnTo>
                      <a:pt x="789" y="1800"/>
                    </a:lnTo>
                    <a:lnTo>
                      <a:pt x="746" y="1805"/>
                    </a:lnTo>
                    <a:lnTo>
                      <a:pt x="701" y="1810"/>
                    </a:lnTo>
                    <a:lnTo>
                      <a:pt x="656" y="1814"/>
                    </a:lnTo>
                    <a:lnTo>
                      <a:pt x="611" y="1816"/>
                    </a:lnTo>
                    <a:lnTo>
                      <a:pt x="565" y="1818"/>
                    </a:lnTo>
                    <a:lnTo>
                      <a:pt x="519" y="1820"/>
                    </a:lnTo>
                    <a:lnTo>
                      <a:pt x="474" y="1820"/>
                    </a:lnTo>
                    <a:lnTo>
                      <a:pt x="428" y="1818"/>
                    </a:lnTo>
                    <a:lnTo>
                      <a:pt x="384" y="1817"/>
                    </a:lnTo>
                    <a:lnTo>
                      <a:pt x="341" y="1814"/>
                    </a:lnTo>
                    <a:lnTo>
                      <a:pt x="299" y="1810"/>
                    </a:lnTo>
                    <a:lnTo>
                      <a:pt x="258" y="1806"/>
                    </a:lnTo>
                    <a:lnTo>
                      <a:pt x="220" y="1800"/>
                    </a:lnTo>
                    <a:lnTo>
                      <a:pt x="184" y="1793"/>
                    </a:lnTo>
                    <a:lnTo>
                      <a:pt x="149" y="1785"/>
                    </a:lnTo>
                    <a:lnTo>
                      <a:pt x="119" y="1776"/>
                    </a:lnTo>
                    <a:lnTo>
                      <a:pt x="92" y="1765"/>
                    </a:lnTo>
                    <a:lnTo>
                      <a:pt x="66" y="1755"/>
                    </a:lnTo>
                    <a:lnTo>
                      <a:pt x="46" y="1742"/>
                    </a:lnTo>
                    <a:lnTo>
                      <a:pt x="30" y="1729"/>
                    </a:lnTo>
                    <a:lnTo>
                      <a:pt x="17" y="1715"/>
                    </a:lnTo>
                    <a:lnTo>
                      <a:pt x="9" y="1699"/>
                    </a:lnTo>
                    <a:lnTo>
                      <a:pt x="12" y="1594"/>
                    </a:lnTo>
                    <a:lnTo>
                      <a:pt x="16" y="1465"/>
                    </a:lnTo>
                    <a:lnTo>
                      <a:pt x="16" y="1324"/>
                    </a:lnTo>
                    <a:lnTo>
                      <a:pt x="5" y="1186"/>
                    </a:lnTo>
                    <a:lnTo>
                      <a:pt x="5" y="1089"/>
                    </a:lnTo>
                    <a:lnTo>
                      <a:pt x="13" y="974"/>
                    </a:lnTo>
                    <a:lnTo>
                      <a:pt x="18" y="831"/>
                    </a:lnTo>
                    <a:lnTo>
                      <a:pt x="15" y="676"/>
                    </a:lnTo>
                    <a:lnTo>
                      <a:pt x="2" y="519"/>
                    </a:lnTo>
                    <a:lnTo>
                      <a:pt x="1" y="423"/>
                    </a:lnTo>
                    <a:lnTo>
                      <a:pt x="6" y="304"/>
                    </a:lnTo>
                    <a:lnTo>
                      <a:pt x="11" y="198"/>
                    </a:lnTo>
                    <a:lnTo>
                      <a:pt x="10" y="105"/>
                    </a:lnTo>
                    <a:lnTo>
                      <a:pt x="0" y="24"/>
                    </a:lnTo>
                    <a:close/>
                  </a:path>
                </a:pathLst>
              </a:custGeom>
              <a:solidFill>
                <a:srgbClr val="8C44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76" name="Freeform 83"/>
              <p:cNvSpPr>
                <a:spLocks/>
              </p:cNvSpPr>
              <p:nvPr/>
            </p:nvSpPr>
            <p:spPr bwMode="auto">
              <a:xfrm>
                <a:off x="4226" y="2192"/>
                <a:ext cx="640" cy="98"/>
              </a:xfrm>
              <a:custGeom>
                <a:avLst/>
                <a:gdLst>
                  <a:gd name="T0" fmla="*/ 3 w 1280"/>
                  <a:gd name="T1" fmla="*/ 0 h 197"/>
                  <a:gd name="T2" fmla="*/ 5 w 1280"/>
                  <a:gd name="T3" fmla="*/ 0 h 197"/>
                  <a:gd name="T4" fmla="*/ 6 w 1280"/>
                  <a:gd name="T5" fmla="*/ 0 h 197"/>
                  <a:gd name="T6" fmla="*/ 6 w 1280"/>
                  <a:gd name="T7" fmla="*/ 1 h 197"/>
                  <a:gd name="T8" fmla="*/ 8 w 1280"/>
                  <a:gd name="T9" fmla="*/ 3 h 197"/>
                  <a:gd name="T10" fmla="*/ 14 w 1280"/>
                  <a:gd name="T11" fmla="*/ 6 h 197"/>
                  <a:gd name="T12" fmla="*/ 21 w 1280"/>
                  <a:gd name="T13" fmla="*/ 8 h 197"/>
                  <a:gd name="T14" fmla="*/ 29 w 1280"/>
                  <a:gd name="T15" fmla="*/ 10 h 197"/>
                  <a:gd name="T16" fmla="*/ 38 w 1280"/>
                  <a:gd name="T17" fmla="*/ 12 h 197"/>
                  <a:gd name="T18" fmla="*/ 48 w 1280"/>
                  <a:gd name="T19" fmla="*/ 13 h 197"/>
                  <a:gd name="T20" fmla="*/ 59 w 1280"/>
                  <a:gd name="T21" fmla="*/ 14 h 197"/>
                  <a:gd name="T22" fmla="*/ 71 w 1280"/>
                  <a:gd name="T23" fmla="*/ 14 h 197"/>
                  <a:gd name="T24" fmla="*/ 82 w 1280"/>
                  <a:gd name="T25" fmla="*/ 15 h 197"/>
                  <a:gd name="T26" fmla="*/ 94 w 1280"/>
                  <a:gd name="T27" fmla="*/ 14 h 197"/>
                  <a:gd name="T28" fmla="*/ 105 w 1280"/>
                  <a:gd name="T29" fmla="*/ 13 h 197"/>
                  <a:gd name="T30" fmla="*/ 116 w 1280"/>
                  <a:gd name="T31" fmla="*/ 12 h 197"/>
                  <a:gd name="T32" fmla="*/ 127 w 1280"/>
                  <a:gd name="T33" fmla="*/ 11 h 197"/>
                  <a:gd name="T34" fmla="*/ 137 w 1280"/>
                  <a:gd name="T35" fmla="*/ 8 h 197"/>
                  <a:gd name="T36" fmla="*/ 146 w 1280"/>
                  <a:gd name="T37" fmla="*/ 6 h 197"/>
                  <a:gd name="T38" fmla="*/ 154 w 1280"/>
                  <a:gd name="T39" fmla="*/ 3 h 197"/>
                  <a:gd name="T40" fmla="*/ 160 w 1280"/>
                  <a:gd name="T41" fmla="*/ 2 h 197"/>
                  <a:gd name="T42" fmla="*/ 157 w 1280"/>
                  <a:gd name="T43" fmla="*/ 11 h 197"/>
                  <a:gd name="T44" fmla="*/ 151 w 1280"/>
                  <a:gd name="T45" fmla="*/ 14 h 197"/>
                  <a:gd name="T46" fmla="*/ 143 w 1280"/>
                  <a:gd name="T47" fmla="*/ 17 h 197"/>
                  <a:gd name="T48" fmla="*/ 135 w 1280"/>
                  <a:gd name="T49" fmla="*/ 19 h 197"/>
                  <a:gd name="T50" fmla="*/ 125 w 1280"/>
                  <a:gd name="T51" fmla="*/ 21 h 197"/>
                  <a:gd name="T52" fmla="*/ 114 w 1280"/>
                  <a:gd name="T53" fmla="*/ 22 h 197"/>
                  <a:gd name="T54" fmla="*/ 103 w 1280"/>
                  <a:gd name="T55" fmla="*/ 23 h 197"/>
                  <a:gd name="T56" fmla="*/ 91 w 1280"/>
                  <a:gd name="T57" fmla="*/ 24 h 197"/>
                  <a:gd name="T58" fmla="*/ 79 w 1280"/>
                  <a:gd name="T59" fmla="*/ 24 h 197"/>
                  <a:gd name="T60" fmla="*/ 67 w 1280"/>
                  <a:gd name="T61" fmla="*/ 24 h 197"/>
                  <a:gd name="T62" fmla="*/ 55 w 1280"/>
                  <a:gd name="T63" fmla="*/ 23 h 197"/>
                  <a:gd name="T64" fmla="*/ 43 w 1280"/>
                  <a:gd name="T65" fmla="*/ 22 h 197"/>
                  <a:gd name="T66" fmla="*/ 32 w 1280"/>
                  <a:gd name="T67" fmla="*/ 20 h 197"/>
                  <a:gd name="T68" fmla="*/ 22 w 1280"/>
                  <a:gd name="T69" fmla="*/ 18 h 197"/>
                  <a:gd name="T70" fmla="*/ 13 w 1280"/>
                  <a:gd name="T71" fmla="*/ 16 h 197"/>
                  <a:gd name="T72" fmla="*/ 5 w 1280"/>
                  <a:gd name="T73" fmla="*/ 12 h 197"/>
                  <a:gd name="T74" fmla="*/ 1 w 1280"/>
                  <a:gd name="T75" fmla="*/ 7 h 197"/>
                  <a:gd name="T76" fmla="*/ 1 w 1280"/>
                  <a:gd name="T77" fmla="*/ 3 h 197"/>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0" t="0" r="r" b="b"/>
                <a:pathLst>
                  <a:path w="1280" h="197">
                    <a:moveTo>
                      <a:pt x="13" y="4"/>
                    </a:moveTo>
                    <a:lnTo>
                      <a:pt x="20" y="3"/>
                    </a:lnTo>
                    <a:lnTo>
                      <a:pt x="30" y="2"/>
                    </a:lnTo>
                    <a:lnTo>
                      <a:pt x="39" y="0"/>
                    </a:lnTo>
                    <a:lnTo>
                      <a:pt x="45" y="2"/>
                    </a:lnTo>
                    <a:lnTo>
                      <a:pt x="47" y="5"/>
                    </a:lnTo>
                    <a:lnTo>
                      <a:pt x="47" y="9"/>
                    </a:lnTo>
                    <a:lnTo>
                      <a:pt x="47" y="13"/>
                    </a:lnTo>
                    <a:lnTo>
                      <a:pt x="48" y="17"/>
                    </a:lnTo>
                    <a:lnTo>
                      <a:pt x="64" y="28"/>
                    </a:lnTo>
                    <a:lnTo>
                      <a:pt x="85" y="40"/>
                    </a:lnTo>
                    <a:lnTo>
                      <a:pt x="108" y="50"/>
                    </a:lnTo>
                    <a:lnTo>
                      <a:pt x="134" y="59"/>
                    </a:lnTo>
                    <a:lnTo>
                      <a:pt x="163" y="68"/>
                    </a:lnTo>
                    <a:lnTo>
                      <a:pt x="194" y="77"/>
                    </a:lnTo>
                    <a:lnTo>
                      <a:pt x="229" y="85"/>
                    </a:lnTo>
                    <a:lnTo>
                      <a:pt x="265" y="91"/>
                    </a:lnTo>
                    <a:lnTo>
                      <a:pt x="303" y="97"/>
                    </a:lnTo>
                    <a:lnTo>
                      <a:pt x="343" y="103"/>
                    </a:lnTo>
                    <a:lnTo>
                      <a:pt x="383" y="108"/>
                    </a:lnTo>
                    <a:lnTo>
                      <a:pt x="426" y="112"/>
                    </a:lnTo>
                    <a:lnTo>
                      <a:pt x="471" y="116"/>
                    </a:lnTo>
                    <a:lnTo>
                      <a:pt x="515" y="118"/>
                    </a:lnTo>
                    <a:lnTo>
                      <a:pt x="561" y="119"/>
                    </a:lnTo>
                    <a:lnTo>
                      <a:pt x="607" y="120"/>
                    </a:lnTo>
                    <a:lnTo>
                      <a:pt x="653" y="120"/>
                    </a:lnTo>
                    <a:lnTo>
                      <a:pt x="700" y="119"/>
                    </a:lnTo>
                    <a:lnTo>
                      <a:pt x="746" y="117"/>
                    </a:lnTo>
                    <a:lnTo>
                      <a:pt x="794" y="115"/>
                    </a:lnTo>
                    <a:lnTo>
                      <a:pt x="840" y="111"/>
                    </a:lnTo>
                    <a:lnTo>
                      <a:pt x="885" y="106"/>
                    </a:lnTo>
                    <a:lnTo>
                      <a:pt x="928" y="101"/>
                    </a:lnTo>
                    <a:lnTo>
                      <a:pt x="972" y="95"/>
                    </a:lnTo>
                    <a:lnTo>
                      <a:pt x="1015" y="88"/>
                    </a:lnTo>
                    <a:lnTo>
                      <a:pt x="1055" y="80"/>
                    </a:lnTo>
                    <a:lnTo>
                      <a:pt x="1094" y="71"/>
                    </a:lnTo>
                    <a:lnTo>
                      <a:pt x="1131" y="60"/>
                    </a:lnTo>
                    <a:lnTo>
                      <a:pt x="1166" y="49"/>
                    </a:lnTo>
                    <a:lnTo>
                      <a:pt x="1199" y="37"/>
                    </a:lnTo>
                    <a:lnTo>
                      <a:pt x="1229" y="24"/>
                    </a:lnTo>
                    <a:lnTo>
                      <a:pt x="1257" y="10"/>
                    </a:lnTo>
                    <a:lnTo>
                      <a:pt x="1280" y="19"/>
                    </a:lnTo>
                    <a:lnTo>
                      <a:pt x="1271" y="81"/>
                    </a:lnTo>
                    <a:lnTo>
                      <a:pt x="1251" y="94"/>
                    </a:lnTo>
                    <a:lnTo>
                      <a:pt x="1229" y="105"/>
                    </a:lnTo>
                    <a:lnTo>
                      <a:pt x="1204" y="116"/>
                    </a:lnTo>
                    <a:lnTo>
                      <a:pt x="1175" y="127"/>
                    </a:lnTo>
                    <a:lnTo>
                      <a:pt x="1144" y="136"/>
                    </a:lnTo>
                    <a:lnTo>
                      <a:pt x="1109" y="146"/>
                    </a:lnTo>
                    <a:lnTo>
                      <a:pt x="1074" y="154"/>
                    </a:lnTo>
                    <a:lnTo>
                      <a:pt x="1034" y="162"/>
                    </a:lnTo>
                    <a:lnTo>
                      <a:pt x="994" y="169"/>
                    </a:lnTo>
                    <a:lnTo>
                      <a:pt x="953" y="176"/>
                    </a:lnTo>
                    <a:lnTo>
                      <a:pt x="909" y="181"/>
                    </a:lnTo>
                    <a:lnTo>
                      <a:pt x="864" y="186"/>
                    </a:lnTo>
                    <a:lnTo>
                      <a:pt x="818" y="189"/>
                    </a:lnTo>
                    <a:lnTo>
                      <a:pt x="771" y="193"/>
                    </a:lnTo>
                    <a:lnTo>
                      <a:pt x="723" y="195"/>
                    </a:lnTo>
                    <a:lnTo>
                      <a:pt x="675" y="197"/>
                    </a:lnTo>
                    <a:lnTo>
                      <a:pt x="626" y="197"/>
                    </a:lnTo>
                    <a:lnTo>
                      <a:pt x="578" y="197"/>
                    </a:lnTo>
                    <a:lnTo>
                      <a:pt x="530" y="196"/>
                    </a:lnTo>
                    <a:lnTo>
                      <a:pt x="481" y="194"/>
                    </a:lnTo>
                    <a:lnTo>
                      <a:pt x="434" y="191"/>
                    </a:lnTo>
                    <a:lnTo>
                      <a:pt x="388" y="187"/>
                    </a:lnTo>
                    <a:lnTo>
                      <a:pt x="342" y="181"/>
                    </a:lnTo>
                    <a:lnTo>
                      <a:pt x="297" y="176"/>
                    </a:lnTo>
                    <a:lnTo>
                      <a:pt x="254" y="167"/>
                    </a:lnTo>
                    <a:lnTo>
                      <a:pt x="213" y="159"/>
                    </a:lnTo>
                    <a:lnTo>
                      <a:pt x="172" y="150"/>
                    </a:lnTo>
                    <a:lnTo>
                      <a:pt x="134" y="140"/>
                    </a:lnTo>
                    <a:lnTo>
                      <a:pt x="99" y="128"/>
                    </a:lnTo>
                    <a:lnTo>
                      <a:pt x="66" y="115"/>
                    </a:lnTo>
                    <a:lnTo>
                      <a:pt x="35" y="101"/>
                    </a:lnTo>
                    <a:lnTo>
                      <a:pt x="8" y="86"/>
                    </a:lnTo>
                    <a:lnTo>
                      <a:pt x="1" y="63"/>
                    </a:lnTo>
                    <a:lnTo>
                      <a:pt x="0" y="43"/>
                    </a:lnTo>
                    <a:lnTo>
                      <a:pt x="4" y="24"/>
                    </a:lnTo>
                    <a:lnTo>
                      <a:pt x="13" y="4"/>
                    </a:lnTo>
                    <a:close/>
                  </a:path>
                </a:pathLst>
              </a:custGeom>
              <a:solidFill>
                <a:srgbClr val="00335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77" name="Freeform 84"/>
              <p:cNvSpPr>
                <a:spLocks/>
              </p:cNvSpPr>
              <p:nvPr/>
            </p:nvSpPr>
            <p:spPr bwMode="auto">
              <a:xfrm>
                <a:off x="4230" y="2527"/>
                <a:ext cx="638" cy="91"/>
              </a:xfrm>
              <a:custGeom>
                <a:avLst/>
                <a:gdLst>
                  <a:gd name="T0" fmla="*/ 2 w 1276"/>
                  <a:gd name="T1" fmla="*/ 2 h 182"/>
                  <a:gd name="T2" fmla="*/ 3 w 1276"/>
                  <a:gd name="T3" fmla="*/ 2 h 182"/>
                  <a:gd name="T4" fmla="*/ 4 w 1276"/>
                  <a:gd name="T5" fmla="*/ 1 h 182"/>
                  <a:gd name="T6" fmla="*/ 5 w 1276"/>
                  <a:gd name="T7" fmla="*/ 1 h 182"/>
                  <a:gd name="T8" fmla="*/ 6 w 1276"/>
                  <a:gd name="T9" fmla="*/ 1 h 182"/>
                  <a:gd name="T10" fmla="*/ 5 w 1276"/>
                  <a:gd name="T11" fmla="*/ 3 h 182"/>
                  <a:gd name="T12" fmla="*/ 10 w 1276"/>
                  <a:gd name="T13" fmla="*/ 4 h 182"/>
                  <a:gd name="T14" fmla="*/ 18 w 1276"/>
                  <a:gd name="T15" fmla="*/ 6 h 182"/>
                  <a:gd name="T16" fmla="*/ 27 w 1276"/>
                  <a:gd name="T17" fmla="*/ 8 h 182"/>
                  <a:gd name="T18" fmla="*/ 36 w 1276"/>
                  <a:gd name="T19" fmla="*/ 10 h 182"/>
                  <a:gd name="T20" fmla="*/ 45 w 1276"/>
                  <a:gd name="T21" fmla="*/ 11 h 182"/>
                  <a:gd name="T22" fmla="*/ 55 w 1276"/>
                  <a:gd name="T23" fmla="*/ 13 h 182"/>
                  <a:gd name="T24" fmla="*/ 64 w 1276"/>
                  <a:gd name="T25" fmla="*/ 13 h 182"/>
                  <a:gd name="T26" fmla="*/ 74 w 1276"/>
                  <a:gd name="T27" fmla="*/ 14 h 182"/>
                  <a:gd name="T28" fmla="*/ 83 w 1276"/>
                  <a:gd name="T29" fmla="*/ 14 h 182"/>
                  <a:gd name="T30" fmla="*/ 93 w 1276"/>
                  <a:gd name="T31" fmla="*/ 14 h 182"/>
                  <a:gd name="T32" fmla="*/ 103 w 1276"/>
                  <a:gd name="T33" fmla="*/ 13 h 182"/>
                  <a:gd name="T34" fmla="*/ 112 w 1276"/>
                  <a:gd name="T35" fmla="*/ 12 h 182"/>
                  <a:gd name="T36" fmla="*/ 122 w 1276"/>
                  <a:gd name="T37" fmla="*/ 10 h 182"/>
                  <a:gd name="T38" fmla="*/ 131 w 1276"/>
                  <a:gd name="T39" fmla="*/ 8 h 182"/>
                  <a:gd name="T40" fmla="*/ 141 w 1276"/>
                  <a:gd name="T41" fmla="*/ 5 h 182"/>
                  <a:gd name="T42" fmla="*/ 150 w 1276"/>
                  <a:gd name="T43" fmla="*/ 2 h 182"/>
                  <a:gd name="T44" fmla="*/ 160 w 1276"/>
                  <a:gd name="T45" fmla="*/ 2 h 182"/>
                  <a:gd name="T46" fmla="*/ 155 w 1276"/>
                  <a:gd name="T47" fmla="*/ 11 h 182"/>
                  <a:gd name="T48" fmla="*/ 144 w 1276"/>
                  <a:gd name="T49" fmla="*/ 14 h 182"/>
                  <a:gd name="T50" fmla="*/ 134 w 1276"/>
                  <a:gd name="T51" fmla="*/ 16 h 182"/>
                  <a:gd name="T52" fmla="*/ 124 w 1276"/>
                  <a:gd name="T53" fmla="*/ 18 h 182"/>
                  <a:gd name="T54" fmla="*/ 114 w 1276"/>
                  <a:gd name="T55" fmla="*/ 20 h 182"/>
                  <a:gd name="T56" fmla="*/ 104 w 1276"/>
                  <a:gd name="T57" fmla="*/ 21 h 182"/>
                  <a:gd name="T58" fmla="*/ 94 w 1276"/>
                  <a:gd name="T59" fmla="*/ 22 h 182"/>
                  <a:gd name="T60" fmla="*/ 84 w 1276"/>
                  <a:gd name="T61" fmla="*/ 23 h 182"/>
                  <a:gd name="T62" fmla="*/ 74 w 1276"/>
                  <a:gd name="T63" fmla="*/ 23 h 182"/>
                  <a:gd name="T64" fmla="*/ 64 w 1276"/>
                  <a:gd name="T65" fmla="*/ 23 h 182"/>
                  <a:gd name="T66" fmla="*/ 54 w 1276"/>
                  <a:gd name="T67" fmla="*/ 22 h 182"/>
                  <a:gd name="T68" fmla="*/ 44 w 1276"/>
                  <a:gd name="T69" fmla="*/ 21 h 182"/>
                  <a:gd name="T70" fmla="*/ 35 w 1276"/>
                  <a:gd name="T71" fmla="*/ 20 h 182"/>
                  <a:gd name="T72" fmla="*/ 25 w 1276"/>
                  <a:gd name="T73" fmla="*/ 18 h 182"/>
                  <a:gd name="T74" fmla="*/ 16 w 1276"/>
                  <a:gd name="T75" fmla="*/ 16 h 182"/>
                  <a:gd name="T76" fmla="*/ 6 w 1276"/>
                  <a:gd name="T77" fmla="*/ 13 h 182"/>
                  <a:gd name="T78" fmla="*/ 1 w 1276"/>
                  <a:gd name="T79" fmla="*/ 9 h 182"/>
                  <a:gd name="T80" fmla="*/ 1 w 1276"/>
                  <a:gd name="T81" fmla="*/ 5 h 182"/>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0" t="0" r="r" b="b"/>
                <a:pathLst>
                  <a:path w="1276" h="182">
                    <a:moveTo>
                      <a:pt x="8" y="12"/>
                    </a:moveTo>
                    <a:lnTo>
                      <a:pt x="11" y="12"/>
                    </a:lnTo>
                    <a:lnTo>
                      <a:pt x="15" y="11"/>
                    </a:lnTo>
                    <a:lnTo>
                      <a:pt x="19" y="10"/>
                    </a:lnTo>
                    <a:lnTo>
                      <a:pt x="25" y="8"/>
                    </a:lnTo>
                    <a:lnTo>
                      <a:pt x="31" y="7"/>
                    </a:lnTo>
                    <a:lnTo>
                      <a:pt x="35" y="6"/>
                    </a:lnTo>
                    <a:lnTo>
                      <a:pt x="39" y="4"/>
                    </a:lnTo>
                    <a:lnTo>
                      <a:pt x="42" y="4"/>
                    </a:lnTo>
                    <a:lnTo>
                      <a:pt x="44" y="8"/>
                    </a:lnTo>
                    <a:lnTo>
                      <a:pt x="42" y="14"/>
                    </a:lnTo>
                    <a:lnTo>
                      <a:pt x="40" y="18"/>
                    </a:lnTo>
                    <a:lnTo>
                      <a:pt x="41" y="22"/>
                    </a:lnTo>
                    <a:lnTo>
                      <a:pt x="74" y="31"/>
                    </a:lnTo>
                    <a:lnTo>
                      <a:pt x="109" y="40"/>
                    </a:lnTo>
                    <a:lnTo>
                      <a:pt x="144" y="48"/>
                    </a:lnTo>
                    <a:lnTo>
                      <a:pt x="178" y="56"/>
                    </a:lnTo>
                    <a:lnTo>
                      <a:pt x="214" y="64"/>
                    </a:lnTo>
                    <a:lnTo>
                      <a:pt x="250" y="71"/>
                    </a:lnTo>
                    <a:lnTo>
                      <a:pt x="285" y="77"/>
                    </a:lnTo>
                    <a:lnTo>
                      <a:pt x="322" y="83"/>
                    </a:lnTo>
                    <a:lnTo>
                      <a:pt x="359" y="88"/>
                    </a:lnTo>
                    <a:lnTo>
                      <a:pt x="396" y="93"/>
                    </a:lnTo>
                    <a:lnTo>
                      <a:pt x="434" y="98"/>
                    </a:lnTo>
                    <a:lnTo>
                      <a:pt x="471" y="101"/>
                    </a:lnTo>
                    <a:lnTo>
                      <a:pt x="509" y="103"/>
                    </a:lnTo>
                    <a:lnTo>
                      <a:pt x="547" y="106"/>
                    </a:lnTo>
                    <a:lnTo>
                      <a:pt x="585" y="107"/>
                    </a:lnTo>
                    <a:lnTo>
                      <a:pt x="624" y="107"/>
                    </a:lnTo>
                    <a:lnTo>
                      <a:pt x="662" y="107"/>
                    </a:lnTo>
                    <a:lnTo>
                      <a:pt x="701" y="107"/>
                    </a:lnTo>
                    <a:lnTo>
                      <a:pt x="739" y="105"/>
                    </a:lnTo>
                    <a:lnTo>
                      <a:pt x="778" y="102"/>
                    </a:lnTo>
                    <a:lnTo>
                      <a:pt x="817" y="99"/>
                    </a:lnTo>
                    <a:lnTo>
                      <a:pt x="856" y="94"/>
                    </a:lnTo>
                    <a:lnTo>
                      <a:pt x="894" y="90"/>
                    </a:lnTo>
                    <a:lnTo>
                      <a:pt x="933" y="84"/>
                    </a:lnTo>
                    <a:lnTo>
                      <a:pt x="971" y="77"/>
                    </a:lnTo>
                    <a:lnTo>
                      <a:pt x="1009" y="69"/>
                    </a:lnTo>
                    <a:lnTo>
                      <a:pt x="1048" y="60"/>
                    </a:lnTo>
                    <a:lnTo>
                      <a:pt x="1086" y="49"/>
                    </a:lnTo>
                    <a:lnTo>
                      <a:pt x="1124" y="39"/>
                    </a:lnTo>
                    <a:lnTo>
                      <a:pt x="1161" y="27"/>
                    </a:lnTo>
                    <a:lnTo>
                      <a:pt x="1199" y="14"/>
                    </a:lnTo>
                    <a:lnTo>
                      <a:pt x="1236" y="0"/>
                    </a:lnTo>
                    <a:lnTo>
                      <a:pt x="1276" y="11"/>
                    </a:lnTo>
                    <a:lnTo>
                      <a:pt x="1276" y="72"/>
                    </a:lnTo>
                    <a:lnTo>
                      <a:pt x="1235" y="85"/>
                    </a:lnTo>
                    <a:lnTo>
                      <a:pt x="1193" y="95"/>
                    </a:lnTo>
                    <a:lnTo>
                      <a:pt x="1152" y="107"/>
                    </a:lnTo>
                    <a:lnTo>
                      <a:pt x="1110" y="117"/>
                    </a:lnTo>
                    <a:lnTo>
                      <a:pt x="1070" y="126"/>
                    </a:lnTo>
                    <a:lnTo>
                      <a:pt x="1029" y="135"/>
                    </a:lnTo>
                    <a:lnTo>
                      <a:pt x="988" y="143"/>
                    </a:lnTo>
                    <a:lnTo>
                      <a:pt x="947" y="151"/>
                    </a:lnTo>
                    <a:lnTo>
                      <a:pt x="906" y="156"/>
                    </a:lnTo>
                    <a:lnTo>
                      <a:pt x="866" y="162"/>
                    </a:lnTo>
                    <a:lnTo>
                      <a:pt x="826" y="168"/>
                    </a:lnTo>
                    <a:lnTo>
                      <a:pt x="785" y="173"/>
                    </a:lnTo>
                    <a:lnTo>
                      <a:pt x="745" y="176"/>
                    </a:lnTo>
                    <a:lnTo>
                      <a:pt x="706" y="178"/>
                    </a:lnTo>
                    <a:lnTo>
                      <a:pt x="666" y="181"/>
                    </a:lnTo>
                    <a:lnTo>
                      <a:pt x="626" y="182"/>
                    </a:lnTo>
                    <a:lnTo>
                      <a:pt x="586" y="182"/>
                    </a:lnTo>
                    <a:lnTo>
                      <a:pt x="547" y="182"/>
                    </a:lnTo>
                    <a:lnTo>
                      <a:pt x="508" y="181"/>
                    </a:lnTo>
                    <a:lnTo>
                      <a:pt x="469" y="178"/>
                    </a:lnTo>
                    <a:lnTo>
                      <a:pt x="429" y="176"/>
                    </a:lnTo>
                    <a:lnTo>
                      <a:pt x="390" y="173"/>
                    </a:lnTo>
                    <a:lnTo>
                      <a:pt x="351" y="168"/>
                    </a:lnTo>
                    <a:lnTo>
                      <a:pt x="312" y="162"/>
                    </a:lnTo>
                    <a:lnTo>
                      <a:pt x="274" y="155"/>
                    </a:lnTo>
                    <a:lnTo>
                      <a:pt x="235" y="148"/>
                    </a:lnTo>
                    <a:lnTo>
                      <a:pt x="197" y="140"/>
                    </a:lnTo>
                    <a:lnTo>
                      <a:pt x="159" y="131"/>
                    </a:lnTo>
                    <a:lnTo>
                      <a:pt x="121" y="121"/>
                    </a:lnTo>
                    <a:lnTo>
                      <a:pt x="82" y="110"/>
                    </a:lnTo>
                    <a:lnTo>
                      <a:pt x="44" y="98"/>
                    </a:lnTo>
                    <a:lnTo>
                      <a:pt x="6" y="85"/>
                    </a:lnTo>
                    <a:lnTo>
                      <a:pt x="3" y="71"/>
                    </a:lnTo>
                    <a:lnTo>
                      <a:pt x="0" y="56"/>
                    </a:lnTo>
                    <a:lnTo>
                      <a:pt x="1" y="38"/>
                    </a:lnTo>
                    <a:lnTo>
                      <a:pt x="8" y="12"/>
                    </a:lnTo>
                    <a:close/>
                  </a:path>
                </a:pathLst>
              </a:custGeom>
              <a:solidFill>
                <a:srgbClr val="00335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78" name="Freeform 85"/>
              <p:cNvSpPr>
                <a:spLocks/>
              </p:cNvSpPr>
              <p:nvPr/>
            </p:nvSpPr>
            <p:spPr bwMode="auto">
              <a:xfrm>
                <a:off x="4355" y="2018"/>
                <a:ext cx="241" cy="224"/>
              </a:xfrm>
              <a:custGeom>
                <a:avLst/>
                <a:gdLst>
                  <a:gd name="T0" fmla="*/ 6 w 480"/>
                  <a:gd name="T1" fmla="*/ 0 h 448"/>
                  <a:gd name="T2" fmla="*/ 6 w 480"/>
                  <a:gd name="T3" fmla="*/ 19 h 448"/>
                  <a:gd name="T4" fmla="*/ 5 w 480"/>
                  <a:gd name="T5" fmla="*/ 37 h 448"/>
                  <a:gd name="T6" fmla="*/ 0 w 480"/>
                  <a:gd name="T7" fmla="*/ 52 h 448"/>
                  <a:gd name="T8" fmla="*/ 27 w 480"/>
                  <a:gd name="T9" fmla="*/ 55 h 448"/>
                  <a:gd name="T10" fmla="*/ 47 w 480"/>
                  <a:gd name="T11" fmla="*/ 56 h 448"/>
                  <a:gd name="T12" fmla="*/ 61 w 480"/>
                  <a:gd name="T13" fmla="*/ 55 h 448"/>
                  <a:gd name="T14" fmla="*/ 61 w 480"/>
                  <a:gd name="T15" fmla="*/ 37 h 448"/>
                  <a:gd name="T16" fmla="*/ 59 w 480"/>
                  <a:gd name="T17" fmla="*/ 3 h 448"/>
                  <a:gd name="T18" fmla="*/ 38 w 480"/>
                  <a:gd name="T19" fmla="*/ 2 h 448"/>
                  <a:gd name="T20" fmla="*/ 6 w 480"/>
                  <a:gd name="T21" fmla="*/ 0 h 448"/>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80" h="448">
                    <a:moveTo>
                      <a:pt x="48" y="0"/>
                    </a:moveTo>
                    <a:lnTo>
                      <a:pt x="48" y="145"/>
                    </a:lnTo>
                    <a:lnTo>
                      <a:pt x="35" y="290"/>
                    </a:lnTo>
                    <a:lnTo>
                      <a:pt x="0" y="412"/>
                    </a:lnTo>
                    <a:lnTo>
                      <a:pt x="216" y="436"/>
                    </a:lnTo>
                    <a:lnTo>
                      <a:pt x="373" y="448"/>
                    </a:lnTo>
                    <a:lnTo>
                      <a:pt x="480" y="436"/>
                    </a:lnTo>
                    <a:lnTo>
                      <a:pt x="480" y="290"/>
                    </a:lnTo>
                    <a:lnTo>
                      <a:pt x="469" y="18"/>
                    </a:lnTo>
                    <a:lnTo>
                      <a:pt x="300" y="12"/>
                    </a:lnTo>
                    <a:lnTo>
                      <a:pt x="48" y="0"/>
                    </a:lnTo>
                    <a:close/>
                  </a:path>
                </a:pathLst>
              </a:custGeom>
              <a:solidFill>
                <a:srgbClr val="B76B0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79" name="Freeform 86"/>
              <p:cNvSpPr>
                <a:spLocks/>
              </p:cNvSpPr>
              <p:nvPr/>
            </p:nvSpPr>
            <p:spPr bwMode="auto">
              <a:xfrm>
                <a:off x="4343" y="2345"/>
                <a:ext cx="241" cy="230"/>
              </a:xfrm>
              <a:custGeom>
                <a:avLst/>
                <a:gdLst>
                  <a:gd name="T0" fmla="*/ 6 w 481"/>
                  <a:gd name="T1" fmla="*/ 0 h 461"/>
                  <a:gd name="T2" fmla="*/ 6 w 481"/>
                  <a:gd name="T3" fmla="*/ 19 h 461"/>
                  <a:gd name="T4" fmla="*/ 5 w 481"/>
                  <a:gd name="T5" fmla="*/ 37 h 461"/>
                  <a:gd name="T6" fmla="*/ 0 w 481"/>
                  <a:gd name="T7" fmla="*/ 53 h 461"/>
                  <a:gd name="T8" fmla="*/ 27 w 481"/>
                  <a:gd name="T9" fmla="*/ 56 h 461"/>
                  <a:gd name="T10" fmla="*/ 47 w 481"/>
                  <a:gd name="T11" fmla="*/ 57 h 461"/>
                  <a:gd name="T12" fmla="*/ 61 w 481"/>
                  <a:gd name="T13" fmla="*/ 56 h 461"/>
                  <a:gd name="T14" fmla="*/ 61 w 481"/>
                  <a:gd name="T15" fmla="*/ 37 h 461"/>
                  <a:gd name="T16" fmla="*/ 59 w 481"/>
                  <a:gd name="T17" fmla="*/ 1 h 461"/>
                  <a:gd name="T18" fmla="*/ 38 w 481"/>
                  <a:gd name="T19" fmla="*/ 3 h 461"/>
                  <a:gd name="T20" fmla="*/ 6 w 481"/>
                  <a:gd name="T21" fmla="*/ 0 h 46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81" h="461">
                    <a:moveTo>
                      <a:pt x="48" y="0"/>
                    </a:moveTo>
                    <a:lnTo>
                      <a:pt x="48" y="158"/>
                    </a:lnTo>
                    <a:lnTo>
                      <a:pt x="35" y="303"/>
                    </a:lnTo>
                    <a:lnTo>
                      <a:pt x="0" y="424"/>
                    </a:lnTo>
                    <a:lnTo>
                      <a:pt x="216" y="448"/>
                    </a:lnTo>
                    <a:lnTo>
                      <a:pt x="373" y="461"/>
                    </a:lnTo>
                    <a:lnTo>
                      <a:pt x="481" y="448"/>
                    </a:lnTo>
                    <a:lnTo>
                      <a:pt x="481" y="303"/>
                    </a:lnTo>
                    <a:lnTo>
                      <a:pt x="469" y="13"/>
                    </a:lnTo>
                    <a:lnTo>
                      <a:pt x="300" y="24"/>
                    </a:lnTo>
                    <a:lnTo>
                      <a:pt x="48" y="0"/>
                    </a:lnTo>
                    <a:close/>
                  </a:path>
                </a:pathLst>
              </a:custGeom>
              <a:solidFill>
                <a:srgbClr val="B76B0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80" name="Freeform 87"/>
              <p:cNvSpPr>
                <a:spLocks/>
              </p:cNvSpPr>
              <p:nvPr/>
            </p:nvSpPr>
            <p:spPr bwMode="auto">
              <a:xfrm>
                <a:off x="4343" y="2660"/>
                <a:ext cx="241" cy="237"/>
              </a:xfrm>
              <a:custGeom>
                <a:avLst/>
                <a:gdLst>
                  <a:gd name="T0" fmla="*/ 6 w 481"/>
                  <a:gd name="T1" fmla="*/ 0 h 474"/>
                  <a:gd name="T2" fmla="*/ 6 w 481"/>
                  <a:gd name="T3" fmla="*/ 20 h 474"/>
                  <a:gd name="T4" fmla="*/ 5 w 481"/>
                  <a:gd name="T5" fmla="*/ 38 h 474"/>
                  <a:gd name="T6" fmla="*/ 0 w 481"/>
                  <a:gd name="T7" fmla="*/ 55 h 474"/>
                  <a:gd name="T8" fmla="*/ 21 w 481"/>
                  <a:gd name="T9" fmla="*/ 60 h 474"/>
                  <a:gd name="T10" fmla="*/ 45 w 481"/>
                  <a:gd name="T11" fmla="*/ 60 h 474"/>
                  <a:gd name="T12" fmla="*/ 61 w 481"/>
                  <a:gd name="T13" fmla="*/ 57 h 474"/>
                  <a:gd name="T14" fmla="*/ 61 w 481"/>
                  <a:gd name="T15" fmla="*/ 38 h 474"/>
                  <a:gd name="T16" fmla="*/ 59 w 481"/>
                  <a:gd name="T17" fmla="*/ 2 h 474"/>
                  <a:gd name="T18" fmla="*/ 38 w 481"/>
                  <a:gd name="T19" fmla="*/ 3 h 474"/>
                  <a:gd name="T20" fmla="*/ 6 w 481"/>
                  <a:gd name="T21" fmla="*/ 0 h 47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0" t="0" r="r" b="b"/>
                <a:pathLst>
                  <a:path w="481" h="474">
                    <a:moveTo>
                      <a:pt x="48" y="0"/>
                    </a:moveTo>
                    <a:lnTo>
                      <a:pt x="48" y="159"/>
                    </a:lnTo>
                    <a:lnTo>
                      <a:pt x="35" y="304"/>
                    </a:lnTo>
                    <a:lnTo>
                      <a:pt x="0" y="437"/>
                    </a:lnTo>
                    <a:lnTo>
                      <a:pt x="168" y="474"/>
                    </a:lnTo>
                    <a:lnTo>
                      <a:pt x="360" y="474"/>
                    </a:lnTo>
                    <a:lnTo>
                      <a:pt x="481" y="449"/>
                    </a:lnTo>
                    <a:lnTo>
                      <a:pt x="481" y="304"/>
                    </a:lnTo>
                    <a:lnTo>
                      <a:pt x="469" y="12"/>
                    </a:lnTo>
                    <a:lnTo>
                      <a:pt x="300" y="24"/>
                    </a:lnTo>
                    <a:lnTo>
                      <a:pt x="48" y="0"/>
                    </a:lnTo>
                    <a:close/>
                  </a:path>
                </a:pathLst>
              </a:custGeom>
              <a:solidFill>
                <a:srgbClr val="B76B0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81" name="Freeform 88"/>
              <p:cNvSpPr>
                <a:spLocks/>
              </p:cNvSpPr>
              <p:nvPr/>
            </p:nvSpPr>
            <p:spPr bwMode="auto">
              <a:xfrm>
                <a:off x="4397" y="2382"/>
                <a:ext cx="109" cy="193"/>
              </a:xfrm>
              <a:custGeom>
                <a:avLst/>
                <a:gdLst>
                  <a:gd name="T0" fmla="*/ 6 w 216"/>
                  <a:gd name="T1" fmla="*/ 0 h 387"/>
                  <a:gd name="T2" fmla="*/ 6 w 216"/>
                  <a:gd name="T3" fmla="*/ 22 h 387"/>
                  <a:gd name="T4" fmla="*/ 5 w 216"/>
                  <a:gd name="T5" fmla="*/ 34 h 387"/>
                  <a:gd name="T6" fmla="*/ 0 w 216"/>
                  <a:gd name="T7" fmla="*/ 45 h 387"/>
                  <a:gd name="T8" fmla="*/ 12 w 216"/>
                  <a:gd name="T9" fmla="*/ 48 h 387"/>
                  <a:gd name="T10" fmla="*/ 28 w 216"/>
                  <a:gd name="T11" fmla="*/ 48 h 387"/>
                  <a:gd name="T12" fmla="*/ 26 w 216"/>
                  <a:gd name="T13" fmla="*/ 30 h 387"/>
                  <a:gd name="T14" fmla="*/ 26 w 216"/>
                  <a:gd name="T15" fmla="*/ 0 h 387"/>
                  <a:gd name="T16" fmla="*/ 6 w 216"/>
                  <a:gd name="T17" fmla="*/ 0 h 387"/>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6" h="387">
                    <a:moveTo>
                      <a:pt x="48" y="0"/>
                    </a:moveTo>
                    <a:lnTo>
                      <a:pt x="48" y="180"/>
                    </a:lnTo>
                    <a:lnTo>
                      <a:pt x="37" y="278"/>
                    </a:lnTo>
                    <a:lnTo>
                      <a:pt x="0" y="362"/>
                    </a:lnTo>
                    <a:lnTo>
                      <a:pt x="95" y="387"/>
                    </a:lnTo>
                    <a:lnTo>
                      <a:pt x="216" y="387"/>
                    </a:lnTo>
                    <a:lnTo>
                      <a:pt x="205" y="241"/>
                    </a:lnTo>
                    <a:lnTo>
                      <a:pt x="205" y="0"/>
                    </a:lnTo>
                    <a:lnTo>
                      <a:pt x="48" y="0"/>
                    </a:lnTo>
                    <a:close/>
                  </a:path>
                </a:pathLst>
              </a:custGeom>
              <a:solidFill>
                <a:srgbClr val="D18E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82" name="Freeform 89"/>
              <p:cNvSpPr>
                <a:spLocks/>
              </p:cNvSpPr>
              <p:nvPr/>
            </p:nvSpPr>
            <p:spPr bwMode="auto">
              <a:xfrm>
                <a:off x="4397" y="2697"/>
                <a:ext cx="109" cy="194"/>
              </a:xfrm>
              <a:custGeom>
                <a:avLst/>
                <a:gdLst>
                  <a:gd name="T0" fmla="*/ 6 w 216"/>
                  <a:gd name="T1" fmla="*/ 0 h 388"/>
                  <a:gd name="T2" fmla="*/ 6 w 216"/>
                  <a:gd name="T3" fmla="*/ 23 h 388"/>
                  <a:gd name="T4" fmla="*/ 5 w 216"/>
                  <a:gd name="T5" fmla="*/ 35 h 388"/>
                  <a:gd name="T6" fmla="*/ 0 w 216"/>
                  <a:gd name="T7" fmla="*/ 46 h 388"/>
                  <a:gd name="T8" fmla="*/ 12 w 216"/>
                  <a:gd name="T9" fmla="*/ 49 h 388"/>
                  <a:gd name="T10" fmla="*/ 28 w 216"/>
                  <a:gd name="T11" fmla="*/ 49 h 388"/>
                  <a:gd name="T12" fmla="*/ 26 w 216"/>
                  <a:gd name="T13" fmla="*/ 31 h 388"/>
                  <a:gd name="T14" fmla="*/ 26 w 216"/>
                  <a:gd name="T15" fmla="*/ 0 h 388"/>
                  <a:gd name="T16" fmla="*/ 6 w 216"/>
                  <a:gd name="T17" fmla="*/ 0 h 38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6" h="388">
                    <a:moveTo>
                      <a:pt x="48" y="0"/>
                    </a:moveTo>
                    <a:lnTo>
                      <a:pt x="48" y="181"/>
                    </a:lnTo>
                    <a:lnTo>
                      <a:pt x="37" y="279"/>
                    </a:lnTo>
                    <a:lnTo>
                      <a:pt x="0" y="363"/>
                    </a:lnTo>
                    <a:lnTo>
                      <a:pt x="95" y="388"/>
                    </a:lnTo>
                    <a:lnTo>
                      <a:pt x="216" y="388"/>
                    </a:lnTo>
                    <a:lnTo>
                      <a:pt x="205" y="243"/>
                    </a:lnTo>
                    <a:lnTo>
                      <a:pt x="205" y="0"/>
                    </a:lnTo>
                    <a:lnTo>
                      <a:pt x="48" y="0"/>
                    </a:lnTo>
                    <a:close/>
                  </a:path>
                </a:pathLst>
              </a:custGeom>
              <a:solidFill>
                <a:srgbClr val="D18E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83" name="Freeform 90"/>
              <p:cNvSpPr>
                <a:spLocks/>
              </p:cNvSpPr>
              <p:nvPr/>
            </p:nvSpPr>
            <p:spPr bwMode="auto">
              <a:xfrm>
                <a:off x="4278" y="1870"/>
                <a:ext cx="534" cy="108"/>
              </a:xfrm>
              <a:custGeom>
                <a:avLst/>
                <a:gdLst>
                  <a:gd name="T0" fmla="*/ 5 w 1070"/>
                  <a:gd name="T1" fmla="*/ 9 h 214"/>
                  <a:gd name="T2" fmla="*/ 12 w 1070"/>
                  <a:gd name="T3" fmla="*/ 7 h 214"/>
                  <a:gd name="T4" fmla="*/ 19 w 1070"/>
                  <a:gd name="T5" fmla="*/ 5 h 214"/>
                  <a:gd name="T6" fmla="*/ 27 w 1070"/>
                  <a:gd name="T7" fmla="*/ 4 h 214"/>
                  <a:gd name="T8" fmla="*/ 34 w 1070"/>
                  <a:gd name="T9" fmla="*/ 3 h 214"/>
                  <a:gd name="T10" fmla="*/ 41 w 1070"/>
                  <a:gd name="T11" fmla="*/ 2 h 214"/>
                  <a:gd name="T12" fmla="*/ 48 w 1070"/>
                  <a:gd name="T13" fmla="*/ 1 h 214"/>
                  <a:gd name="T14" fmla="*/ 54 w 1070"/>
                  <a:gd name="T15" fmla="*/ 1 h 214"/>
                  <a:gd name="T16" fmla="*/ 61 w 1070"/>
                  <a:gd name="T17" fmla="*/ 1 h 214"/>
                  <a:gd name="T18" fmla="*/ 68 w 1070"/>
                  <a:gd name="T19" fmla="*/ 0 h 214"/>
                  <a:gd name="T20" fmla="*/ 75 w 1070"/>
                  <a:gd name="T21" fmla="*/ 1 h 214"/>
                  <a:gd name="T22" fmla="*/ 82 w 1070"/>
                  <a:gd name="T23" fmla="*/ 1 h 214"/>
                  <a:gd name="T24" fmla="*/ 88 w 1070"/>
                  <a:gd name="T25" fmla="*/ 1 h 214"/>
                  <a:gd name="T26" fmla="*/ 95 w 1070"/>
                  <a:gd name="T27" fmla="*/ 2 h 214"/>
                  <a:gd name="T28" fmla="*/ 102 w 1070"/>
                  <a:gd name="T29" fmla="*/ 3 h 214"/>
                  <a:gd name="T30" fmla="*/ 108 w 1070"/>
                  <a:gd name="T31" fmla="*/ 3 h 214"/>
                  <a:gd name="T32" fmla="*/ 129 w 1070"/>
                  <a:gd name="T33" fmla="*/ 10 h 214"/>
                  <a:gd name="T34" fmla="*/ 122 w 1070"/>
                  <a:gd name="T35" fmla="*/ 22 h 214"/>
                  <a:gd name="T36" fmla="*/ 114 w 1070"/>
                  <a:gd name="T37" fmla="*/ 24 h 214"/>
                  <a:gd name="T38" fmla="*/ 106 w 1070"/>
                  <a:gd name="T39" fmla="*/ 25 h 214"/>
                  <a:gd name="T40" fmla="*/ 98 w 1070"/>
                  <a:gd name="T41" fmla="*/ 26 h 214"/>
                  <a:gd name="T42" fmla="*/ 90 w 1070"/>
                  <a:gd name="T43" fmla="*/ 27 h 214"/>
                  <a:gd name="T44" fmla="*/ 83 w 1070"/>
                  <a:gd name="T45" fmla="*/ 27 h 214"/>
                  <a:gd name="T46" fmla="*/ 76 w 1070"/>
                  <a:gd name="T47" fmla="*/ 28 h 214"/>
                  <a:gd name="T48" fmla="*/ 69 w 1070"/>
                  <a:gd name="T49" fmla="*/ 28 h 214"/>
                  <a:gd name="T50" fmla="*/ 63 w 1070"/>
                  <a:gd name="T51" fmla="*/ 27 h 214"/>
                  <a:gd name="T52" fmla="*/ 56 w 1070"/>
                  <a:gd name="T53" fmla="*/ 27 h 214"/>
                  <a:gd name="T54" fmla="*/ 49 w 1070"/>
                  <a:gd name="T55" fmla="*/ 26 h 214"/>
                  <a:gd name="T56" fmla="*/ 42 w 1070"/>
                  <a:gd name="T57" fmla="*/ 26 h 214"/>
                  <a:gd name="T58" fmla="*/ 35 w 1070"/>
                  <a:gd name="T59" fmla="*/ 25 h 214"/>
                  <a:gd name="T60" fmla="*/ 29 w 1070"/>
                  <a:gd name="T61" fmla="*/ 24 h 214"/>
                  <a:gd name="T62" fmla="*/ 22 w 1070"/>
                  <a:gd name="T63" fmla="*/ 23 h 214"/>
                  <a:gd name="T64" fmla="*/ 14 w 1070"/>
                  <a:gd name="T65" fmla="*/ 22 h 214"/>
                  <a:gd name="T66" fmla="*/ 7 w 1070"/>
                  <a:gd name="T67" fmla="*/ 21 h 214"/>
                  <a:gd name="T68" fmla="*/ 1 w 1070"/>
                  <a:gd name="T69" fmla="*/ 10 h 214"/>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0" t="0" r="r" b="b"/>
                <a:pathLst>
                  <a:path w="1070" h="214">
                    <a:moveTo>
                      <a:pt x="13" y="76"/>
                    </a:moveTo>
                    <a:lnTo>
                      <a:pt x="43" y="68"/>
                    </a:lnTo>
                    <a:lnTo>
                      <a:pt x="72" y="60"/>
                    </a:lnTo>
                    <a:lnTo>
                      <a:pt x="102" y="53"/>
                    </a:lnTo>
                    <a:lnTo>
                      <a:pt x="130" y="46"/>
                    </a:lnTo>
                    <a:lnTo>
                      <a:pt x="159" y="40"/>
                    </a:lnTo>
                    <a:lnTo>
                      <a:pt x="188" y="34"/>
                    </a:lnTo>
                    <a:lnTo>
                      <a:pt x="216" y="29"/>
                    </a:lnTo>
                    <a:lnTo>
                      <a:pt x="244" y="24"/>
                    </a:lnTo>
                    <a:lnTo>
                      <a:pt x="272" y="21"/>
                    </a:lnTo>
                    <a:lnTo>
                      <a:pt x="301" y="16"/>
                    </a:lnTo>
                    <a:lnTo>
                      <a:pt x="329" y="13"/>
                    </a:lnTo>
                    <a:lnTo>
                      <a:pt x="356" y="10"/>
                    </a:lnTo>
                    <a:lnTo>
                      <a:pt x="384" y="7"/>
                    </a:lnTo>
                    <a:lnTo>
                      <a:pt x="412" y="6"/>
                    </a:lnTo>
                    <a:lnTo>
                      <a:pt x="439" y="3"/>
                    </a:lnTo>
                    <a:lnTo>
                      <a:pt x="467" y="2"/>
                    </a:lnTo>
                    <a:lnTo>
                      <a:pt x="493" y="1"/>
                    </a:lnTo>
                    <a:lnTo>
                      <a:pt x="521" y="1"/>
                    </a:lnTo>
                    <a:lnTo>
                      <a:pt x="549" y="0"/>
                    </a:lnTo>
                    <a:lnTo>
                      <a:pt x="575" y="0"/>
                    </a:lnTo>
                    <a:lnTo>
                      <a:pt x="603" y="1"/>
                    </a:lnTo>
                    <a:lnTo>
                      <a:pt x="629" y="2"/>
                    </a:lnTo>
                    <a:lnTo>
                      <a:pt x="657" y="3"/>
                    </a:lnTo>
                    <a:lnTo>
                      <a:pt x="683" y="4"/>
                    </a:lnTo>
                    <a:lnTo>
                      <a:pt x="710" y="7"/>
                    </a:lnTo>
                    <a:lnTo>
                      <a:pt x="738" y="8"/>
                    </a:lnTo>
                    <a:lnTo>
                      <a:pt x="764" y="11"/>
                    </a:lnTo>
                    <a:lnTo>
                      <a:pt x="792" y="14"/>
                    </a:lnTo>
                    <a:lnTo>
                      <a:pt x="818" y="17"/>
                    </a:lnTo>
                    <a:lnTo>
                      <a:pt x="846" y="21"/>
                    </a:lnTo>
                    <a:lnTo>
                      <a:pt x="872" y="24"/>
                    </a:lnTo>
                    <a:lnTo>
                      <a:pt x="900" y="28"/>
                    </a:lnTo>
                    <a:lnTo>
                      <a:pt x="1033" y="76"/>
                    </a:lnTo>
                    <a:lnTo>
                      <a:pt x="1070" y="136"/>
                    </a:lnTo>
                    <a:lnTo>
                      <a:pt x="984" y="173"/>
                    </a:lnTo>
                    <a:lnTo>
                      <a:pt x="950" y="180"/>
                    </a:lnTo>
                    <a:lnTo>
                      <a:pt x="916" y="185"/>
                    </a:lnTo>
                    <a:lnTo>
                      <a:pt x="884" y="190"/>
                    </a:lnTo>
                    <a:lnTo>
                      <a:pt x="852" y="195"/>
                    </a:lnTo>
                    <a:lnTo>
                      <a:pt x="819" y="199"/>
                    </a:lnTo>
                    <a:lnTo>
                      <a:pt x="790" y="203"/>
                    </a:lnTo>
                    <a:lnTo>
                      <a:pt x="758" y="206"/>
                    </a:lnTo>
                    <a:lnTo>
                      <a:pt x="728" y="208"/>
                    </a:lnTo>
                    <a:lnTo>
                      <a:pt x="700" y="211"/>
                    </a:lnTo>
                    <a:lnTo>
                      <a:pt x="671" y="212"/>
                    </a:lnTo>
                    <a:lnTo>
                      <a:pt x="642" y="213"/>
                    </a:lnTo>
                    <a:lnTo>
                      <a:pt x="613" y="214"/>
                    </a:lnTo>
                    <a:lnTo>
                      <a:pt x="586" y="214"/>
                    </a:lnTo>
                    <a:lnTo>
                      <a:pt x="558" y="214"/>
                    </a:lnTo>
                    <a:lnTo>
                      <a:pt x="530" y="214"/>
                    </a:lnTo>
                    <a:lnTo>
                      <a:pt x="504" y="213"/>
                    </a:lnTo>
                    <a:lnTo>
                      <a:pt x="476" y="212"/>
                    </a:lnTo>
                    <a:lnTo>
                      <a:pt x="450" y="209"/>
                    </a:lnTo>
                    <a:lnTo>
                      <a:pt x="423" y="208"/>
                    </a:lnTo>
                    <a:lnTo>
                      <a:pt x="395" y="206"/>
                    </a:lnTo>
                    <a:lnTo>
                      <a:pt x="369" y="203"/>
                    </a:lnTo>
                    <a:lnTo>
                      <a:pt x="342" y="200"/>
                    </a:lnTo>
                    <a:lnTo>
                      <a:pt x="315" y="197"/>
                    </a:lnTo>
                    <a:lnTo>
                      <a:pt x="287" y="195"/>
                    </a:lnTo>
                    <a:lnTo>
                      <a:pt x="261" y="191"/>
                    </a:lnTo>
                    <a:lnTo>
                      <a:pt x="233" y="186"/>
                    </a:lnTo>
                    <a:lnTo>
                      <a:pt x="205" y="183"/>
                    </a:lnTo>
                    <a:lnTo>
                      <a:pt x="176" y="178"/>
                    </a:lnTo>
                    <a:lnTo>
                      <a:pt x="148" y="175"/>
                    </a:lnTo>
                    <a:lnTo>
                      <a:pt x="119" y="170"/>
                    </a:lnTo>
                    <a:lnTo>
                      <a:pt x="90" y="166"/>
                    </a:lnTo>
                    <a:lnTo>
                      <a:pt x="60" y="161"/>
                    </a:lnTo>
                    <a:lnTo>
                      <a:pt x="0" y="136"/>
                    </a:lnTo>
                    <a:lnTo>
                      <a:pt x="13" y="76"/>
                    </a:lnTo>
                    <a:close/>
                  </a:path>
                </a:pathLst>
              </a:custGeom>
              <a:solidFill>
                <a:srgbClr val="8C44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84" name="Freeform 91"/>
              <p:cNvSpPr>
                <a:spLocks/>
              </p:cNvSpPr>
              <p:nvPr/>
            </p:nvSpPr>
            <p:spPr bwMode="auto">
              <a:xfrm>
                <a:off x="4290" y="1872"/>
                <a:ext cx="508" cy="102"/>
              </a:xfrm>
              <a:custGeom>
                <a:avLst/>
                <a:gdLst>
                  <a:gd name="T0" fmla="*/ 5 w 1018"/>
                  <a:gd name="T1" fmla="*/ 8 h 204"/>
                  <a:gd name="T2" fmla="*/ 12 w 1018"/>
                  <a:gd name="T3" fmla="*/ 7 h 204"/>
                  <a:gd name="T4" fmla="*/ 18 w 1018"/>
                  <a:gd name="T5" fmla="*/ 5 h 204"/>
                  <a:gd name="T6" fmla="*/ 25 w 1018"/>
                  <a:gd name="T7" fmla="*/ 4 h 204"/>
                  <a:gd name="T8" fmla="*/ 32 w 1018"/>
                  <a:gd name="T9" fmla="*/ 3 h 204"/>
                  <a:gd name="T10" fmla="*/ 39 w 1018"/>
                  <a:gd name="T11" fmla="*/ 2 h 204"/>
                  <a:gd name="T12" fmla="*/ 45 w 1018"/>
                  <a:gd name="T13" fmla="*/ 1 h 204"/>
                  <a:gd name="T14" fmla="*/ 52 w 1018"/>
                  <a:gd name="T15" fmla="*/ 1 h 204"/>
                  <a:gd name="T16" fmla="*/ 58 w 1018"/>
                  <a:gd name="T17" fmla="*/ 1 h 204"/>
                  <a:gd name="T18" fmla="*/ 65 w 1018"/>
                  <a:gd name="T19" fmla="*/ 0 h 204"/>
                  <a:gd name="T20" fmla="*/ 71 w 1018"/>
                  <a:gd name="T21" fmla="*/ 1 h 204"/>
                  <a:gd name="T22" fmla="*/ 78 w 1018"/>
                  <a:gd name="T23" fmla="*/ 1 h 204"/>
                  <a:gd name="T24" fmla="*/ 84 w 1018"/>
                  <a:gd name="T25" fmla="*/ 1 h 204"/>
                  <a:gd name="T26" fmla="*/ 91 w 1018"/>
                  <a:gd name="T27" fmla="*/ 2 h 204"/>
                  <a:gd name="T28" fmla="*/ 97 w 1018"/>
                  <a:gd name="T29" fmla="*/ 2 h 204"/>
                  <a:gd name="T30" fmla="*/ 103 w 1018"/>
                  <a:gd name="T31" fmla="*/ 3 h 204"/>
                  <a:gd name="T32" fmla="*/ 109 w 1018"/>
                  <a:gd name="T33" fmla="*/ 4 h 204"/>
                  <a:gd name="T34" fmla="*/ 113 w 1018"/>
                  <a:gd name="T35" fmla="*/ 6 h 204"/>
                  <a:gd name="T36" fmla="*/ 116 w 1018"/>
                  <a:gd name="T37" fmla="*/ 7 h 204"/>
                  <a:gd name="T38" fmla="*/ 120 w 1018"/>
                  <a:gd name="T39" fmla="*/ 9 h 204"/>
                  <a:gd name="T40" fmla="*/ 124 w 1018"/>
                  <a:gd name="T41" fmla="*/ 11 h 204"/>
                  <a:gd name="T42" fmla="*/ 126 w 1018"/>
                  <a:gd name="T43" fmla="*/ 15 h 204"/>
                  <a:gd name="T44" fmla="*/ 125 w 1018"/>
                  <a:gd name="T45" fmla="*/ 17 h 204"/>
                  <a:gd name="T46" fmla="*/ 123 w 1018"/>
                  <a:gd name="T47" fmla="*/ 18 h 204"/>
                  <a:gd name="T48" fmla="*/ 120 w 1018"/>
                  <a:gd name="T49" fmla="*/ 19 h 204"/>
                  <a:gd name="T50" fmla="*/ 118 w 1018"/>
                  <a:gd name="T51" fmla="*/ 20 h 204"/>
                  <a:gd name="T52" fmla="*/ 113 w 1018"/>
                  <a:gd name="T53" fmla="*/ 22 h 204"/>
                  <a:gd name="T54" fmla="*/ 105 w 1018"/>
                  <a:gd name="T55" fmla="*/ 23 h 204"/>
                  <a:gd name="T56" fmla="*/ 97 w 1018"/>
                  <a:gd name="T57" fmla="*/ 24 h 204"/>
                  <a:gd name="T58" fmla="*/ 90 w 1018"/>
                  <a:gd name="T59" fmla="*/ 25 h 204"/>
                  <a:gd name="T60" fmla="*/ 83 w 1018"/>
                  <a:gd name="T61" fmla="*/ 26 h 204"/>
                  <a:gd name="T62" fmla="*/ 76 w 1018"/>
                  <a:gd name="T63" fmla="*/ 26 h 204"/>
                  <a:gd name="T64" fmla="*/ 69 w 1018"/>
                  <a:gd name="T65" fmla="*/ 26 h 204"/>
                  <a:gd name="T66" fmla="*/ 63 w 1018"/>
                  <a:gd name="T67" fmla="*/ 26 h 204"/>
                  <a:gd name="T68" fmla="*/ 56 w 1018"/>
                  <a:gd name="T69" fmla="*/ 26 h 204"/>
                  <a:gd name="T70" fmla="*/ 50 w 1018"/>
                  <a:gd name="T71" fmla="*/ 25 h 204"/>
                  <a:gd name="T72" fmla="*/ 44 w 1018"/>
                  <a:gd name="T73" fmla="*/ 25 h 204"/>
                  <a:gd name="T74" fmla="*/ 37 w 1018"/>
                  <a:gd name="T75" fmla="*/ 24 h 204"/>
                  <a:gd name="T76" fmla="*/ 31 w 1018"/>
                  <a:gd name="T77" fmla="*/ 23 h 204"/>
                  <a:gd name="T78" fmla="*/ 24 w 1018"/>
                  <a:gd name="T79" fmla="*/ 22 h 204"/>
                  <a:gd name="T80" fmla="*/ 17 w 1018"/>
                  <a:gd name="T81" fmla="*/ 21 h 204"/>
                  <a:gd name="T82" fmla="*/ 10 w 1018"/>
                  <a:gd name="T83" fmla="*/ 20 h 204"/>
                  <a:gd name="T84" fmla="*/ 6 w 1018"/>
                  <a:gd name="T85" fmla="*/ 19 h 204"/>
                  <a:gd name="T86" fmla="*/ 4 w 1018"/>
                  <a:gd name="T87" fmla="*/ 18 h 204"/>
                  <a:gd name="T88" fmla="*/ 2 w 1018"/>
                  <a:gd name="T89" fmla="*/ 18 h 204"/>
                  <a:gd name="T90" fmla="*/ 0 w 1018"/>
                  <a:gd name="T91" fmla="*/ 17 h 204"/>
                  <a:gd name="T92" fmla="*/ 0 w 1018"/>
                  <a:gd name="T93" fmla="*/ 15 h 204"/>
                  <a:gd name="T94" fmla="*/ 1 w 1018"/>
                  <a:gd name="T95" fmla="*/ 11 h 20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1018" h="204">
                    <a:moveTo>
                      <a:pt x="12" y="72"/>
                    </a:moveTo>
                    <a:lnTo>
                      <a:pt x="41" y="64"/>
                    </a:lnTo>
                    <a:lnTo>
                      <a:pt x="68" y="57"/>
                    </a:lnTo>
                    <a:lnTo>
                      <a:pt x="96" y="50"/>
                    </a:lnTo>
                    <a:lnTo>
                      <a:pt x="124" y="44"/>
                    </a:lnTo>
                    <a:lnTo>
                      <a:pt x="151" y="38"/>
                    </a:lnTo>
                    <a:lnTo>
                      <a:pt x="179" y="32"/>
                    </a:lnTo>
                    <a:lnTo>
                      <a:pt x="205" y="28"/>
                    </a:lnTo>
                    <a:lnTo>
                      <a:pt x="233" y="23"/>
                    </a:lnTo>
                    <a:lnTo>
                      <a:pt x="260" y="20"/>
                    </a:lnTo>
                    <a:lnTo>
                      <a:pt x="286" y="16"/>
                    </a:lnTo>
                    <a:lnTo>
                      <a:pt x="314" y="13"/>
                    </a:lnTo>
                    <a:lnTo>
                      <a:pt x="340" y="9"/>
                    </a:lnTo>
                    <a:lnTo>
                      <a:pt x="366" y="7"/>
                    </a:lnTo>
                    <a:lnTo>
                      <a:pt x="392" y="5"/>
                    </a:lnTo>
                    <a:lnTo>
                      <a:pt x="419" y="4"/>
                    </a:lnTo>
                    <a:lnTo>
                      <a:pt x="445" y="2"/>
                    </a:lnTo>
                    <a:lnTo>
                      <a:pt x="471" y="1"/>
                    </a:lnTo>
                    <a:lnTo>
                      <a:pt x="497" y="1"/>
                    </a:lnTo>
                    <a:lnTo>
                      <a:pt x="522" y="0"/>
                    </a:lnTo>
                    <a:lnTo>
                      <a:pt x="549" y="0"/>
                    </a:lnTo>
                    <a:lnTo>
                      <a:pt x="574" y="1"/>
                    </a:lnTo>
                    <a:lnTo>
                      <a:pt x="600" y="2"/>
                    </a:lnTo>
                    <a:lnTo>
                      <a:pt x="626" y="2"/>
                    </a:lnTo>
                    <a:lnTo>
                      <a:pt x="651" y="5"/>
                    </a:lnTo>
                    <a:lnTo>
                      <a:pt x="677" y="6"/>
                    </a:lnTo>
                    <a:lnTo>
                      <a:pt x="703" y="8"/>
                    </a:lnTo>
                    <a:lnTo>
                      <a:pt x="729" y="11"/>
                    </a:lnTo>
                    <a:lnTo>
                      <a:pt x="754" y="13"/>
                    </a:lnTo>
                    <a:lnTo>
                      <a:pt x="780" y="15"/>
                    </a:lnTo>
                    <a:lnTo>
                      <a:pt x="806" y="19"/>
                    </a:lnTo>
                    <a:lnTo>
                      <a:pt x="832" y="22"/>
                    </a:lnTo>
                    <a:lnTo>
                      <a:pt x="858" y="26"/>
                    </a:lnTo>
                    <a:lnTo>
                      <a:pt x="874" y="31"/>
                    </a:lnTo>
                    <a:lnTo>
                      <a:pt x="889" y="37"/>
                    </a:lnTo>
                    <a:lnTo>
                      <a:pt x="905" y="44"/>
                    </a:lnTo>
                    <a:lnTo>
                      <a:pt x="921" y="50"/>
                    </a:lnTo>
                    <a:lnTo>
                      <a:pt x="936" y="55"/>
                    </a:lnTo>
                    <a:lnTo>
                      <a:pt x="952" y="61"/>
                    </a:lnTo>
                    <a:lnTo>
                      <a:pt x="968" y="66"/>
                    </a:lnTo>
                    <a:lnTo>
                      <a:pt x="984" y="72"/>
                    </a:lnTo>
                    <a:lnTo>
                      <a:pt x="993" y="87"/>
                    </a:lnTo>
                    <a:lnTo>
                      <a:pt x="1002" y="100"/>
                    </a:lnTo>
                    <a:lnTo>
                      <a:pt x="1010" y="115"/>
                    </a:lnTo>
                    <a:lnTo>
                      <a:pt x="1018" y="130"/>
                    </a:lnTo>
                    <a:lnTo>
                      <a:pt x="1007" y="135"/>
                    </a:lnTo>
                    <a:lnTo>
                      <a:pt x="998" y="138"/>
                    </a:lnTo>
                    <a:lnTo>
                      <a:pt x="988" y="143"/>
                    </a:lnTo>
                    <a:lnTo>
                      <a:pt x="979" y="148"/>
                    </a:lnTo>
                    <a:lnTo>
                      <a:pt x="968" y="152"/>
                    </a:lnTo>
                    <a:lnTo>
                      <a:pt x="959" y="156"/>
                    </a:lnTo>
                    <a:lnTo>
                      <a:pt x="949" y="160"/>
                    </a:lnTo>
                    <a:lnTo>
                      <a:pt x="938" y="165"/>
                    </a:lnTo>
                    <a:lnTo>
                      <a:pt x="906" y="171"/>
                    </a:lnTo>
                    <a:lnTo>
                      <a:pt x="874" y="176"/>
                    </a:lnTo>
                    <a:lnTo>
                      <a:pt x="843" y="181"/>
                    </a:lnTo>
                    <a:lnTo>
                      <a:pt x="812" y="186"/>
                    </a:lnTo>
                    <a:lnTo>
                      <a:pt x="782" y="190"/>
                    </a:lnTo>
                    <a:lnTo>
                      <a:pt x="752" y="194"/>
                    </a:lnTo>
                    <a:lnTo>
                      <a:pt x="723" y="196"/>
                    </a:lnTo>
                    <a:lnTo>
                      <a:pt x="695" y="198"/>
                    </a:lnTo>
                    <a:lnTo>
                      <a:pt x="666" y="201"/>
                    </a:lnTo>
                    <a:lnTo>
                      <a:pt x="639" y="202"/>
                    </a:lnTo>
                    <a:lnTo>
                      <a:pt x="612" y="203"/>
                    </a:lnTo>
                    <a:lnTo>
                      <a:pt x="585" y="204"/>
                    </a:lnTo>
                    <a:lnTo>
                      <a:pt x="558" y="204"/>
                    </a:lnTo>
                    <a:lnTo>
                      <a:pt x="532" y="204"/>
                    </a:lnTo>
                    <a:lnTo>
                      <a:pt x="506" y="204"/>
                    </a:lnTo>
                    <a:lnTo>
                      <a:pt x="480" y="203"/>
                    </a:lnTo>
                    <a:lnTo>
                      <a:pt x="454" y="202"/>
                    </a:lnTo>
                    <a:lnTo>
                      <a:pt x="429" y="201"/>
                    </a:lnTo>
                    <a:lnTo>
                      <a:pt x="403" y="198"/>
                    </a:lnTo>
                    <a:lnTo>
                      <a:pt x="377" y="196"/>
                    </a:lnTo>
                    <a:lnTo>
                      <a:pt x="352" y="194"/>
                    </a:lnTo>
                    <a:lnTo>
                      <a:pt x="326" y="191"/>
                    </a:lnTo>
                    <a:lnTo>
                      <a:pt x="300" y="188"/>
                    </a:lnTo>
                    <a:lnTo>
                      <a:pt x="275" y="186"/>
                    </a:lnTo>
                    <a:lnTo>
                      <a:pt x="248" y="182"/>
                    </a:lnTo>
                    <a:lnTo>
                      <a:pt x="222" y="179"/>
                    </a:lnTo>
                    <a:lnTo>
                      <a:pt x="195" y="174"/>
                    </a:lnTo>
                    <a:lnTo>
                      <a:pt x="169" y="171"/>
                    </a:lnTo>
                    <a:lnTo>
                      <a:pt x="142" y="166"/>
                    </a:lnTo>
                    <a:lnTo>
                      <a:pt x="114" y="163"/>
                    </a:lnTo>
                    <a:lnTo>
                      <a:pt x="87" y="158"/>
                    </a:lnTo>
                    <a:lnTo>
                      <a:pt x="58" y="153"/>
                    </a:lnTo>
                    <a:lnTo>
                      <a:pt x="51" y="150"/>
                    </a:lnTo>
                    <a:lnTo>
                      <a:pt x="43" y="148"/>
                    </a:lnTo>
                    <a:lnTo>
                      <a:pt x="36" y="144"/>
                    </a:lnTo>
                    <a:lnTo>
                      <a:pt x="29" y="142"/>
                    </a:lnTo>
                    <a:lnTo>
                      <a:pt x="21" y="138"/>
                    </a:lnTo>
                    <a:lnTo>
                      <a:pt x="14" y="136"/>
                    </a:lnTo>
                    <a:lnTo>
                      <a:pt x="7" y="133"/>
                    </a:lnTo>
                    <a:lnTo>
                      <a:pt x="0" y="130"/>
                    </a:lnTo>
                    <a:lnTo>
                      <a:pt x="3" y="115"/>
                    </a:lnTo>
                    <a:lnTo>
                      <a:pt x="6" y="100"/>
                    </a:lnTo>
                    <a:lnTo>
                      <a:pt x="10" y="87"/>
                    </a:lnTo>
                    <a:lnTo>
                      <a:pt x="12" y="72"/>
                    </a:lnTo>
                    <a:close/>
                  </a:path>
                </a:pathLst>
              </a:custGeom>
              <a:solidFill>
                <a:srgbClr val="9149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85" name="Freeform 92"/>
              <p:cNvSpPr>
                <a:spLocks/>
              </p:cNvSpPr>
              <p:nvPr/>
            </p:nvSpPr>
            <p:spPr bwMode="auto">
              <a:xfrm>
                <a:off x="4301" y="1873"/>
                <a:ext cx="485" cy="96"/>
              </a:xfrm>
              <a:custGeom>
                <a:avLst/>
                <a:gdLst>
                  <a:gd name="T0" fmla="*/ 5 w 970"/>
                  <a:gd name="T1" fmla="*/ 7 h 194"/>
                  <a:gd name="T2" fmla="*/ 12 w 970"/>
                  <a:gd name="T3" fmla="*/ 6 h 194"/>
                  <a:gd name="T4" fmla="*/ 18 w 970"/>
                  <a:gd name="T5" fmla="*/ 4 h 194"/>
                  <a:gd name="T6" fmla="*/ 25 w 970"/>
                  <a:gd name="T7" fmla="*/ 3 h 194"/>
                  <a:gd name="T8" fmla="*/ 31 w 970"/>
                  <a:gd name="T9" fmla="*/ 2 h 194"/>
                  <a:gd name="T10" fmla="*/ 38 w 970"/>
                  <a:gd name="T11" fmla="*/ 1 h 194"/>
                  <a:gd name="T12" fmla="*/ 44 w 970"/>
                  <a:gd name="T13" fmla="*/ 0 h 194"/>
                  <a:gd name="T14" fmla="*/ 50 w 970"/>
                  <a:gd name="T15" fmla="*/ 0 h 194"/>
                  <a:gd name="T16" fmla="*/ 57 w 970"/>
                  <a:gd name="T17" fmla="*/ 0 h 194"/>
                  <a:gd name="T18" fmla="*/ 63 w 970"/>
                  <a:gd name="T19" fmla="*/ 0 h 194"/>
                  <a:gd name="T20" fmla="*/ 69 w 970"/>
                  <a:gd name="T21" fmla="*/ 0 h 194"/>
                  <a:gd name="T22" fmla="*/ 75 w 970"/>
                  <a:gd name="T23" fmla="*/ 0 h 194"/>
                  <a:gd name="T24" fmla="*/ 81 w 970"/>
                  <a:gd name="T25" fmla="*/ 0 h 194"/>
                  <a:gd name="T26" fmla="*/ 87 w 970"/>
                  <a:gd name="T27" fmla="*/ 1 h 194"/>
                  <a:gd name="T28" fmla="*/ 93 w 970"/>
                  <a:gd name="T29" fmla="*/ 1 h 194"/>
                  <a:gd name="T30" fmla="*/ 99 w 970"/>
                  <a:gd name="T31" fmla="*/ 2 h 194"/>
                  <a:gd name="T32" fmla="*/ 104 w 970"/>
                  <a:gd name="T33" fmla="*/ 3 h 194"/>
                  <a:gd name="T34" fmla="*/ 108 w 970"/>
                  <a:gd name="T35" fmla="*/ 5 h 194"/>
                  <a:gd name="T36" fmla="*/ 112 w 970"/>
                  <a:gd name="T37" fmla="*/ 6 h 194"/>
                  <a:gd name="T38" fmla="*/ 116 w 970"/>
                  <a:gd name="T39" fmla="*/ 7 h 194"/>
                  <a:gd name="T40" fmla="*/ 118 w 970"/>
                  <a:gd name="T41" fmla="*/ 10 h 194"/>
                  <a:gd name="T42" fmla="*/ 121 w 970"/>
                  <a:gd name="T43" fmla="*/ 13 h 194"/>
                  <a:gd name="T44" fmla="*/ 120 w 970"/>
                  <a:gd name="T45" fmla="*/ 15 h 194"/>
                  <a:gd name="T46" fmla="*/ 118 w 970"/>
                  <a:gd name="T47" fmla="*/ 16 h 194"/>
                  <a:gd name="T48" fmla="*/ 116 w 970"/>
                  <a:gd name="T49" fmla="*/ 17 h 194"/>
                  <a:gd name="T50" fmla="*/ 113 w 970"/>
                  <a:gd name="T51" fmla="*/ 18 h 194"/>
                  <a:gd name="T52" fmla="*/ 108 w 970"/>
                  <a:gd name="T53" fmla="*/ 20 h 194"/>
                  <a:gd name="T54" fmla="*/ 101 w 970"/>
                  <a:gd name="T55" fmla="*/ 21 h 194"/>
                  <a:gd name="T56" fmla="*/ 93 w 970"/>
                  <a:gd name="T57" fmla="*/ 22 h 194"/>
                  <a:gd name="T58" fmla="*/ 86 w 970"/>
                  <a:gd name="T59" fmla="*/ 23 h 194"/>
                  <a:gd name="T60" fmla="*/ 80 w 970"/>
                  <a:gd name="T61" fmla="*/ 23 h 194"/>
                  <a:gd name="T62" fmla="*/ 73 w 970"/>
                  <a:gd name="T63" fmla="*/ 24 h 194"/>
                  <a:gd name="T64" fmla="*/ 67 w 970"/>
                  <a:gd name="T65" fmla="*/ 24 h 194"/>
                  <a:gd name="T66" fmla="*/ 61 w 970"/>
                  <a:gd name="T67" fmla="*/ 24 h 194"/>
                  <a:gd name="T68" fmla="*/ 55 w 970"/>
                  <a:gd name="T69" fmla="*/ 23 h 194"/>
                  <a:gd name="T70" fmla="*/ 48 w 970"/>
                  <a:gd name="T71" fmla="*/ 23 h 194"/>
                  <a:gd name="T72" fmla="*/ 42 w 970"/>
                  <a:gd name="T73" fmla="*/ 22 h 194"/>
                  <a:gd name="T74" fmla="*/ 36 w 970"/>
                  <a:gd name="T75" fmla="*/ 22 h 194"/>
                  <a:gd name="T76" fmla="*/ 30 w 970"/>
                  <a:gd name="T77" fmla="*/ 21 h 194"/>
                  <a:gd name="T78" fmla="*/ 24 w 970"/>
                  <a:gd name="T79" fmla="*/ 20 h 194"/>
                  <a:gd name="T80" fmla="*/ 17 w 970"/>
                  <a:gd name="T81" fmla="*/ 19 h 194"/>
                  <a:gd name="T82" fmla="*/ 11 w 970"/>
                  <a:gd name="T83" fmla="*/ 18 h 194"/>
                  <a:gd name="T84" fmla="*/ 7 w 970"/>
                  <a:gd name="T85" fmla="*/ 17 h 194"/>
                  <a:gd name="T86" fmla="*/ 5 w 970"/>
                  <a:gd name="T87" fmla="*/ 17 h 194"/>
                  <a:gd name="T88" fmla="*/ 3 w 970"/>
                  <a:gd name="T89" fmla="*/ 16 h 194"/>
                  <a:gd name="T90" fmla="*/ 1 w 970"/>
                  <a:gd name="T91" fmla="*/ 15 h 194"/>
                  <a:gd name="T92" fmla="*/ 1 w 970"/>
                  <a:gd name="T93" fmla="*/ 13 h 194"/>
                  <a:gd name="T94" fmla="*/ 2 w 970"/>
                  <a:gd name="T95" fmla="*/ 10 h 194"/>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970" h="194">
                    <a:moveTo>
                      <a:pt x="12" y="68"/>
                    </a:moveTo>
                    <a:lnTo>
                      <a:pt x="38" y="62"/>
                    </a:lnTo>
                    <a:lnTo>
                      <a:pt x="66" y="55"/>
                    </a:lnTo>
                    <a:lnTo>
                      <a:pt x="93" y="48"/>
                    </a:lnTo>
                    <a:lnTo>
                      <a:pt x="118" y="42"/>
                    </a:lnTo>
                    <a:lnTo>
                      <a:pt x="144" y="36"/>
                    </a:lnTo>
                    <a:lnTo>
                      <a:pt x="171" y="32"/>
                    </a:lnTo>
                    <a:lnTo>
                      <a:pt x="196" y="27"/>
                    </a:lnTo>
                    <a:lnTo>
                      <a:pt x="222" y="22"/>
                    </a:lnTo>
                    <a:lnTo>
                      <a:pt x="248" y="19"/>
                    </a:lnTo>
                    <a:lnTo>
                      <a:pt x="274" y="15"/>
                    </a:lnTo>
                    <a:lnTo>
                      <a:pt x="299" y="12"/>
                    </a:lnTo>
                    <a:lnTo>
                      <a:pt x="324" y="10"/>
                    </a:lnTo>
                    <a:lnTo>
                      <a:pt x="348" y="7"/>
                    </a:lnTo>
                    <a:lnTo>
                      <a:pt x="374" y="5"/>
                    </a:lnTo>
                    <a:lnTo>
                      <a:pt x="399" y="3"/>
                    </a:lnTo>
                    <a:lnTo>
                      <a:pt x="423" y="2"/>
                    </a:lnTo>
                    <a:lnTo>
                      <a:pt x="449" y="2"/>
                    </a:lnTo>
                    <a:lnTo>
                      <a:pt x="473" y="0"/>
                    </a:lnTo>
                    <a:lnTo>
                      <a:pt x="498" y="0"/>
                    </a:lnTo>
                    <a:lnTo>
                      <a:pt x="522" y="0"/>
                    </a:lnTo>
                    <a:lnTo>
                      <a:pt x="547" y="0"/>
                    </a:lnTo>
                    <a:lnTo>
                      <a:pt x="571" y="2"/>
                    </a:lnTo>
                    <a:lnTo>
                      <a:pt x="596" y="3"/>
                    </a:lnTo>
                    <a:lnTo>
                      <a:pt x="620" y="4"/>
                    </a:lnTo>
                    <a:lnTo>
                      <a:pt x="645" y="6"/>
                    </a:lnTo>
                    <a:lnTo>
                      <a:pt x="669" y="7"/>
                    </a:lnTo>
                    <a:lnTo>
                      <a:pt x="694" y="10"/>
                    </a:lnTo>
                    <a:lnTo>
                      <a:pt x="718" y="12"/>
                    </a:lnTo>
                    <a:lnTo>
                      <a:pt x="743" y="15"/>
                    </a:lnTo>
                    <a:lnTo>
                      <a:pt x="767" y="18"/>
                    </a:lnTo>
                    <a:lnTo>
                      <a:pt x="792" y="21"/>
                    </a:lnTo>
                    <a:lnTo>
                      <a:pt x="816" y="25"/>
                    </a:lnTo>
                    <a:lnTo>
                      <a:pt x="831" y="30"/>
                    </a:lnTo>
                    <a:lnTo>
                      <a:pt x="846" y="36"/>
                    </a:lnTo>
                    <a:lnTo>
                      <a:pt x="861" y="41"/>
                    </a:lnTo>
                    <a:lnTo>
                      <a:pt x="876" y="47"/>
                    </a:lnTo>
                    <a:lnTo>
                      <a:pt x="891" y="52"/>
                    </a:lnTo>
                    <a:lnTo>
                      <a:pt x="906" y="57"/>
                    </a:lnTo>
                    <a:lnTo>
                      <a:pt x="921" y="63"/>
                    </a:lnTo>
                    <a:lnTo>
                      <a:pt x="936" y="68"/>
                    </a:lnTo>
                    <a:lnTo>
                      <a:pt x="944" y="82"/>
                    </a:lnTo>
                    <a:lnTo>
                      <a:pt x="953" y="96"/>
                    </a:lnTo>
                    <a:lnTo>
                      <a:pt x="961" y="110"/>
                    </a:lnTo>
                    <a:lnTo>
                      <a:pt x="970" y="124"/>
                    </a:lnTo>
                    <a:lnTo>
                      <a:pt x="960" y="127"/>
                    </a:lnTo>
                    <a:lnTo>
                      <a:pt x="950" y="132"/>
                    </a:lnTo>
                    <a:lnTo>
                      <a:pt x="941" y="135"/>
                    </a:lnTo>
                    <a:lnTo>
                      <a:pt x="931" y="140"/>
                    </a:lnTo>
                    <a:lnTo>
                      <a:pt x="921" y="144"/>
                    </a:lnTo>
                    <a:lnTo>
                      <a:pt x="912" y="149"/>
                    </a:lnTo>
                    <a:lnTo>
                      <a:pt x="902" y="152"/>
                    </a:lnTo>
                    <a:lnTo>
                      <a:pt x="892" y="157"/>
                    </a:lnTo>
                    <a:lnTo>
                      <a:pt x="861" y="163"/>
                    </a:lnTo>
                    <a:lnTo>
                      <a:pt x="831" y="169"/>
                    </a:lnTo>
                    <a:lnTo>
                      <a:pt x="801" y="173"/>
                    </a:lnTo>
                    <a:lnTo>
                      <a:pt x="772" y="177"/>
                    </a:lnTo>
                    <a:lnTo>
                      <a:pt x="744" y="180"/>
                    </a:lnTo>
                    <a:lnTo>
                      <a:pt x="716" y="184"/>
                    </a:lnTo>
                    <a:lnTo>
                      <a:pt x="688" y="187"/>
                    </a:lnTo>
                    <a:lnTo>
                      <a:pt x="662" y="189"/>
                    </a:lnTo>
                    <a:lnTo>
                      <a:pt x="634" y="191"/>
                    </a:lnTo>
                    <a:lnTo>
                      <a:pt x="609" y="192"/>
                    </a:lnTo>
                    <a:lnTo>
                      <a:pt x="582" y="193"/>
                    </a:lnTo>
                    <a:lnTo>
                      <a:pt x="557" y="194"/>
                    </a:lnTo>
                    <a:lnTo>
                      <a:pt x="532" y="194"/>
                    </a:lnTo>
                    <a:lnTo>
                      <a:pt x="506" y="194"/>
                    </a:lnTo>
                    <a:lnTo>
                      <a:pt x="482" y="193"/>
                    </a:lnTo>
                    <a:lnTo>
                      <a:pt x="457" y="193"/>
                    </a:lnTo>
                    <a:lnTo>
                      <a:pt x="433" y="192"/>
                    </a:lnTo>
                    <a:lnTo>
                      <a:pt x="408" y="189"/>
                    </a:lnTo>
                    <a:lnTo>
                      <a:pt x="384" y="188"/>
                    </a:lnTo>
                    <a:lnTo>
                      <a:pt x="360" y="186"/>
                    </a:lnTo>
                    <a:lnTo>
                      <a:pt x="335" y="184"/>
                    </a:lnTo>
                    <a:lnTo>
                      <a:pt x="310" y="181"/>
                    </a:lnTo>
                    <a:lnTo>
                      <a:pt x="286" y="178"/>
                    </a:lnTo>
                    <a:lnTo>
                      <a:pt x="262" y="176"/>
                    </a:lnTo>
                    <a:lnTo>
                      <a:pt x="237" y="172"/>
                    </a:lnTo>
                    <a:lnTo>
                      <a:pt x="211" y="169"/>
                    </a:lnTo>
                    <a:lnTo>
                      <a:pt x="186" y="165"/>
                    </a:lnTo>
                    <a:lnTo>
                      <a:pt x="161" y="162"/>
                    </a:lnTo>
                    <a:lnTo>
                      <a:pt x="135" y="158"/>
                    </a:lnTo>
                    <a:lnTo>
                      <a:pt x="109" y="154"/>
                    </a:lnTo>
                    <a:lnTo>
                      <a:pt x="82" y="150"/>
                    </a:lnTo>
                    <a:lnTo>
                      <a:pt x="56" y="146"/>
                    </a:lnTo>
                    <a:lnTo>
                      <a:pt x="49" y="143"/>
                    </a:lnTo>
                    <a:lnTo>
                      <a:pt x="42" y="140"/>
                    </a:lnTo>
                    <a:lnTo>
                      <a:pt x="35" y="138"/>
                    </a:lnTo>
                    <a:lnTo>
                      <a:pt x="28" y="134"/>
                    </a:lnTo>
                    <a:lnTo>
                      <a:pt x="21" y="132"/>
                    </a:lnTo>
                    <a:lnTo>
                      <a:pt x="14" y="129"/>
                    </a:lnTo>
                    <a:lnTo>
                      <a:pt x="7" y="126"/>
                    </a:lnTo>
                    <a:lnTo>
                      <a:pt x="0" y="124"/>
                    </a:lnTo>
                    <a:lnTo>
                      <a:pt x="3" y="110"/>
                    </a:lnTo>
                    <a:lnTo>
                      <a:pt x="6" y="96"/>
                    </a:lnTo>
                    <a:lnTo>
                      <a:pt x="10" y="82"/>
                    </a:lnTo>
                    <a:lnTo>
                      <a:pt x="12" y="68"/>
                    </a:lnTo>
                    <a:close/>
                  </a:path>
                </a:pathLst>
              </a:custGeom>
              <a:solidFill>
                <a:srgbClr val="9951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86" name="Freeform 93"/>
              <p:cNvSpPr>
                <a:spLocks/>
              </p:cNvSpPr>
              <p:nvPr/>
            </p:nvSpPr>
            <p:spPr bwMode="auto">
              <a:xfrm>
                <a:off x="4313" y="1874"/>
                <a:ext cx="460" cy="91"/>
              </a:xfrm>
              <a:custGeom>
                <a:avLst/>
                <a:gdLst>
                  <a:gd name="T0" fmla="*/ 5 w 918"/>
                  <a:gd name="T1" fmla="*/ 7 h 183"/>
                  <a:gd name="T2" fmla="*/ 11 w 918"/>
                  <a:gd name="T3" fmla="*/ 5 h 183"/>
                  <a:gd name="T4" fmla="*/ 17 w 918"/>
                  <a:gd name="T5" fmla="*/ 4 h 183"/>
                  <a:gd name="T6" fmla="*/ 24 w 918"/>
                  <a:gd name="T7" fmla="*/ 3 h 183"/>
                  <a:gd name="T8" fmla="*/ 30 w 918"/>
                  <a:gd name="T9" fmla="*/ 2 h 183"/>
                  <a:gd name="T10" fmla="*/ 36 w 918"/>
                  <a:gd name="T11" fmla="*/ 1 h 183"/>
                  <a:gd name="T12" fmla="*/ 42 w 918"/>
                  <a:gd name="T13" fmla="*/ 0 h 183"/>
                  <a:gd name="T14" fmla="*/ 48 w 918"/>
                  <a:gd name="T15" fmla="*/ 0 h 183"/>
                  <a:gd name="T16" fmla="*/ 53 w 918"/>
                  <a:gd name="T17" fmla="*/ 0 h 183"/>
                  <a:gd name="T18" fmla="*/ 59 w 918"/>
                  <a:gd name="T19" fmla="*/ 0 h 183"/>
                  <a:gd name="T20" fmla="*/ 65 w 918"/>
                  <a:gd name="T21" fmla="*/ 0 h 183"/>
                  <a:gd name="T22" fmla="*/ 71 w 918"/>
                  <a:gd name="T23" fmla="*/ 0 h 183"/>
                  <a:gd name="T24" fmla="*/ 77 w 918"/>
                  <a:gd name="T25" fmla="*/ 0 h 183"/>
                  <a:gd name="T26" fmla="*/ 83 w 918"/>
                  <a:gd name="T27" fmla="*/ 1 h 183"/>
                  <a:gd name="T28" fmla="*/ 89 w 918"/>
                  <a:gd name="T29" fmla="*/ 1 h 183"/>
                  <a:gd name="T30" fmla="*/ 94 w 918"/>
                  <a:gd name="T31" fmla="*/ 2 h 183"/>
                  <a:gd name="T32" fmla="*/ 99 w 918"/>
                  <a:gd name="T33" fmla="*/ 3 h 183"/>
                  <a:gd name="T34" fmla="*/ 102 w 918"/>
                  <a:gd name="T35" fmla="*/ 4 h 183"/>
                  <a:gd name="T36" fmla="*/ 106 w 918"/>
                  <a:gd name="T37" fmla="*/ 6 h 183"/>
                  <a:gd name="T38" fmla="*/ 110 w 918"/>
                  <a:gd name="T39" fmla="*/ 7 h 183"/>
                  <a:gd name="T40" fmla="*/ 112 w 918"/>
                  <a:gd name="T41" fmla="*/ 9 h 183"/>
                  <a:gd name="T42" fmla="*/ 114 w 918"/>
                  <a:gd name="T43" fmla="*/ 12 h 183"/>
                  <a:gd name="T44" fmla="*/ 114 w 918"/>
                  <a:gd name="T45" fmla="*/ 15 h 183"/>
                  <a:gd name="T46" fmla="*/ 112 w 918"/>
                  <a:gd name="T47" fmla="*/ 16 h 183"/>
                  <a:gd name="T48" fmla="*/ 110 w 918"/>
                  <a:gd name="T49" fmla="*/ 17 h 183"/>
                  <a:gd name="T50" fmla="*/ 107 w 918"/>
                  <a:gd name="T51" fmla="*/ 18 h 183"/>
                  <a:gd name="T52" fmla="*/ 102 w 918"/>
                  <a:gd name="T53" fmla="*/ 19 h 183"/>
                  <a:gd name="T54" fmla="*/ 95 w 918"/>
                  <a:gd name="T55" fmla="*/ 20 h 183"/>
                  <a:gd name="T56" fmla="*/ 89 w 918"/>
                  <a:gd name="T57" fmla="*/ 21 h 183"/>
                  <a:gd name="T58" fmla="*/ 82 w 918"/>
                  <a:gd name="T59" fmla="*/ 22 h 183"/>
                  <a:gd name="T60" fmla="*/ 76 w 918"/>
                  <a:gd name="T61" fmla="*/ 22 h 183"/>
                  <a:gd name="T62" fmla="*/ 70 w 918"/>
                  <a:gd name="T63" fmla="*/ 22 h 183"/>
                  <a:gd name="T64" fmla="*/ 63 w 918"/>
                  <a:gd name="T65" fmla="*/ 22 h 183"/>
                  <a:gd name="T66" fmla="*/ 57 w 918"/>
                  <a:gd name="T67" fmla="*/ 22 h 183"/>
                  <a:gd name="T68" fmla="*/ 52 w 918"/>
                  <a:gd name="T69" fmla="*/ 22 h 183"/>
                  <a:gd name="T70" fmla="*/ 46 w 918"/>
                  <a:gd name="T71" fmla="*/ 22 h 183"/>
                  <a:gd name="T72" fmla="*/ 40 w 918"/>
                  <a:gd name="T73" fmla="*/ 21 h 183"/>
                  <a:gd name="T74" fmla="*/ 34 w 918"/>
                  <a:gd name="T75" fmla="*/ 21 h 183"/>
                  <a:gd name="T76" fmla="*/ 28 w 918"/>
                  <a:gd name="T77" fmla="*/ 20 h 183"/>
                  <a:gd name="T78" fmla="*/ 22 w 918"/>
                  <a:gd name="T79" fmla="*/ 19 h 183"/>
                  <a:gd name="T80" fmla="*/ 16 w 918"/>
                  <a:gd name="T81" fmla="*/ 18 h 183"/>
                  <a:gd name="T82" fmla="*/ 10 w 918"/>
                  <a:gd name="T83" fmla="*/ 17 h 183"/>
                  <a:gd name="T84" fmla="*/ 6 w 918"/>
                  <a:gd name="T85" fmla="*/ 16 h 183"/>
                  <a:gd name="T86" fmla="*/ 4 w 918"/>
                  <a:gd name="T87" fmla="*/ 16 h 183"/>
                  <a:gd name="T88" fmla="*/ 3 w 918"/>
                  <a:gd name="T89" fmla="*/ 15 h 183"/>
                  <a:gd name="T90" fmla="*/ 1 w 918"/>
                  <a:gd name="T91" fmla="*/ 15 h 183"/>
                  <a:gd name="T92" fmla="*/ 1 w 918"/>
                  <a:gd name="T93" fmla="*/ 12 h 183"/>
                  <a:gd name="T94" fmla="*/ 1 w 918"/>
                  <a:gd name="T95" fmla="*/ 9 h 183"/>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918" h="183">
                    <a:moveTo>
                      <a:pt x="10" y="64"/>
                    </a:moveTo>
                    <a:lnTo>
                      <a:pt x="35" y="57"/>
                    </a:lnTo>
                    <a:lnTo>
                      <a:pt x="61" y="50"/>
                    </a:lnTo>
                    <a:lnTo>
                      <a:pt x="86" y="45"/>
                    </a:lnTo>
                    <a:lnTo>
                      <a:pt x="111" y="39"/>
                    </a:lnTo>
                    <a:lnTo>
                      <a:pt x="136" y="33"/>
                    </a:lnTo>
                    <a:lnTo>
                      <a:pt x="161" y="29"/>
                    </a:lnTo>
                    <a:lnTo>
                      <a:pt x="185" y="24"/>
                    </a:lnTo>
                    <a:lnTo>
                      <a:pt x="209" y="21"/>
                    </a:lnTo>
                    <a:lnTo>
                      <a:pt x="234" y="16"/>
                    </a:lnTo>
                    <a:lnTo>
                      <a:pt x="258" y="14"/>
                    </a:lnTo>
                    <a:lnTo>
                      <a:pt x="282" y="10"/>
                    </a:lnTo>
                    <a:lnTo>
                      <a:pt x="306" y="8"/>
                    </a:lnTo>
                    <a:lnTo>
                      <a:pt x="329" y="6"/>
                    </a:lnTo>
                    <a:lnTo>
                      <a:pt x="353" y="3"/>
                    </a:lnTo>
                    <a:lnTo>
                      <a:pt x="378" y="2"/>
                    </a:lnTo>
                    <a:lnTo>
                      <a:pt x="401" y="1"/>
                    </a:lnTo>
                    <a:lnTo>
                      <a:pt x="424" y="0"/>
                    </a:lnTo>
                    <a:lnTo>
                      <a:pt x="448" y="0"/>
                    </a:lnTo>
                    <a:lnTo>
                      <a:pt x="471" y="0"/>
                    </a:lnTo>
                    <a:lnTo>
                      <a:pt x="494" y="0"/>
                    </a:lnTo>
                    <a:lnTo>
                      <a:pt x="518" y="0"/>
                    </a:lnTo>
                    <a:lnTo>
                      <a:pt x="541" y="1"/>
                    </a:lnTo>
                    <a:lnTo>
                      <a:pt x="564" y="2"/>
                    </a:lnTo>
                    <a:lnTo>
                      <a:pt x="587" y="3"/>
                    </a:lnTo>
                    <a:lnTo>
                      <a:pt x="610" y="4"/>
                    </a:lnTo>
                    <a:lnTo>
                      <a:pt x="635" y="7"/>
                    </a:lnTo>
                    <a:lnTo>
                      <a:pt x="658" y="9"/>
                    </a:lnTo>
                    <a:lnTo>
                      <a:pt x="681" y="11"/>
                    </a:lnTo>
                    <a:lnTo>
                      <a:pt x="704" y="14"/>
                    </a:lnTo>
                    <a:lnTo>
                      <a:pt x="727" y="16"/>
                    </a:lnTo>
                    <a:lnTo>
                      <a:pt x="751" y="19"/>
                    </a:lnTo>
                    <a:lnTo>
                      <a:pt x="774" y="23"/>
                    </a:lnTo>
                    <a:lnTo>
                      <a:pt x="788" y="27"/>
                    </a:lnTo>
                    <a:lnTo>
                      <a:pt x="802" y="33"/>
                    </a:lnTo>
                    <a:lnTo>
                      <a:pt x="815" y="38"/>
                    </a:lnTo>
                    <a:lnTo>
                      <a:pt x="830" y="44"/>
                    </a:lnTo>
                    <a:lnTo>
                      <a:pt x="844" y="48"/>
                    </a:lnTo>
                    <a:lnTo>
                      <a:pt x="858" y="54"/>
                    </a:lnTo>
                    <a:lnTo>
                      <a:pt x="873" y="59"/>
                    </a:lnTo>
                    <a:lnTo>
                      <a:pt x="887" y="64"/>
                    </a:lnTo>
                    <a:lnTo>
                      <a:pt x="895" y="77"/>
                    </a:lnTo>
                    <a:lnTo>
                      <a:pt x="903" y="91"/>
                    </a:lnTo>
                    <a:lnTo>
                      <a:pt x="910" y="103"/>
                    </a:lnTo>
                    <a:lnTo>
                      <a:pt x="918" y="117"/>
                    </a:lnTo>
                    <a:lnTo>
                      <a:pt x="909" y="121"/>
                    </a:lnTo>
                    <a:lnTo>
                      <a:pt x="900" y="124"/>
                    </a:lnTo>
                    <a:lnTo>
                      <a:pt x="890" y="129"/>
                    </a:lnTo>
                    <a:lnTo>
                      <a:pt x="882" y="132"/>
                    </a:lnTo>
                    <a:lnTo>
                      <a:pt x="873" y="136"/>
                    </a:lnTo>
                    <a:lnTo>
                      <a:pt x="864" y="140"/>
                    </a:lnTo>
                    <a:lnTo>
                      <a:pt x="855" y="144"/>
                    </a:lnTo>
                    <a:lnTo>
                      <a:pt x="845" y="147"/>
                    </a:lnTo>
                    <a:lnTo>
                      <a:pt x="815" y="153"/>
                    </a:lnTo>
                    <a:lnTo>
                      <a:pt x="787" y="158"/>
                    </a:lnTo>
                    <a:lnTo>
                      <a:pt x="759" y="162"/>
                    </a:lnTo>
                    <a:lnTo>
                      <a:pt x="731" y="167"/>
                    </a:lnTo>
                    <a:lnTo>
                      <a:pt x="704" y="170"/>
                    </a:lnTo>
                    <a:lnTo>
                      <a:pt x="677" y="173"/>
                    </a:lnTo>
                    <a:lnTo>
                      <a:pt x="652" y="176"/>
                    </a:lnTo>
                    <a:lnTo>
                      <a:pt x="626" y="178"/>
                    </a:lnTo>
                    <a:lnTo>
                      <a:pt x="601" y="179"/>
                    </a:lnTo>
                    <a:lnTo>
                      <a:pt x="576" y="182"/>
                    </a:lnTo>
                    <a:lnTo>
                      <a:pt x="552" y="182"/>
                    </a:lnTo>
                    <a:lnTo>
                      <a:pt x="527" y="183"/>
                    </a:lnTo>
                    <a:lnTo>
                      <a:pt x="503" y="183"/>
                    </a:lnTo>
                    <a:lnTo>
                      <a:pt x="479" y="183"/>
                    </a:lnTo>
                    <a:lnTo>
                      <a:pt x="456" y="183"/>
                    </a:lnTo>
                    <a:lnTo>
                      <a:pt x="433" y="182"/>
                    </a:lnTo>
                    <a:lnTo>
                      <a:pt x="409" y="181"/>
                    </a:lnTo>
                    <a:lnTo>
                      <a:pt x="386" y="179"/>
                    </a:lnTo>
                    <a:lnTo>
                      <a:pt x="363" y="178"/>
                    </a:lnTo>
                    <a:lnTo>
                      <a:pt x="340" y="176"/>
                    </a:lnTo>
                    <a:lnTo>
                      <a:pt x="316" y="174"/>
                    </a:lnTo>
                    <a:lnTo>
                      <a:pt x="293" y="171"/>
                    </a:lnTo>
                    <a:lnTo>
                      <a:pt x="270" y="169"/>
                    </a:lnTo>
                    <a:lnTo>
                      <a:pt x="247" y="166"/>
                    </a:lnTo>
                    <a:lnTo>
                      <a:pt x="223" y="163"/>
                    </a:lnTo>
                    <a:lnTo>
                      <a:pt x="200" y="160"/>
                    </a:lnTo>
                    <a:lnTo>
                      <a:pt x="176" y="156"/>
                    </a:lnTo>
                    <a:lnTo>
                      <a:pt x="152" y="153"/>
                    </a:lnTo>
                    <a:lnTo>
                      <a:pt x="128" y="149"/>
                    </a:lnTo>
                    <a:lnTo>
                      <a:pt x="102" y="146"/>
                    </a:lnTo>
                    <a:lnTo>
                      <a:pt x="77" y="141"/>
                    </a:lnTo>
                    <a:lnTo>
                      <a:pt x="51" y="138"/>
                    </a:lnTo>
                    <a:lnTo>
                      <a:pt x="45" y="135"/>
                    </a:lnTo>
                    <a:lnTo>
                      <a:pt x="39" y="132"/>
                    </a:lnTo>
                    <a:lnTo>
                      <a:pt x="32" y="130"/>
                    </a:lnTo>
                    <a:lnTo>
                      <a:pt x="26" y="126"/>
                    </a:lnTo>
                    <a:lnTo>
                      <a:pt x="19" y="124"/>
                    </a:lnTo>
                    <a:lnTo>
                      <a:pt x="12" y="122"/>
                    </a:lnTo>
                    <a:lnTo>
                      <a:pt x="7" y="120"/>
                    </a:lnTo>
                    <a:lnTo>
                      <a:pt x="0" y="117"/>
                    </a:lnTo>
                    <a:lnTo>
                      <a:pt x="3" y="103"/>
                    </a:lnTo>
                    <a:lnTo>
                      <a:pt x="5" y="91"/>
                    </a:lnTo>
                    <a:lnTo>
                      <a:pt x="8" y="77"/>
                    </a:lnTo>
                    <a:lnTo>
                      <a:pt x="10" y="64"/>
                    </a:lnTo>
                    <a:close/>
                  </a:path>
                </a:pathLst>
              </a:custGeom>
              <a:solidFill>
                <a:srgbClr val="9E59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87" name="Freeform 94"/>
              <p:cNvSpPr>
                <a:spLocks/>
              </p:cNvSpPr>
              <p:nvPr/>
            </p:nvSpPr>
            <p:spPr bwMode="auto">
              <a:xfrm>
                <a:off x="4325" y="1874"/>
                <a:ext cx="434" cy="87"/>
              </a:xfrm>
              <a:custGeom>
                <a:avLst/>
                <a:gdLst>
                  <a:gd name="T0" fmla="*/ 8 w 868"/>
                  <a:gd name="T1" fmla="*/ 7 h 174"/>
                  <a:gd name="T2" fmla="*/ 19 w 868"/>
                  <a:gd name="T3" fmla="*/ 4 h 174"/>
                  <a:gd name="T4" fmla="*/ 31 w 868"/>
                  <a:gd name="T5" fmla="*/ 2 h 174"/>
                  <a:gd name="T6" fmla="*/ 42 w 868"/>
                  <a:gd name="T7" fmla="*/ 1 h 174"/>
                  <a:gd name="T8" fmla="*/ 53 w 868"/>
                  <a:gd name="T9" fmla="*/ 0 h 174"/>
                  <a:gd name="T10" fmla="*/ 64 w 868"/>
                  <a:gd name="T11" fmla="*/ 1 h 174"/>
                  <a:gd name="T12" fmla="*/ 75 w 868"/>
                  <a:gd name="T13" fmla="*/ 1 h 174"/>
                  <a:gd name="T14" fmla="*/ 86 w 868"/>
                  <a:gd name="T15" fmla="*/ 2 h 174"/>
                  <a:gd name="T16" fmla="*/ 93 w 868"/>
                  <a:gd name="T17" fmla="*/ 4 h 174"/>
                  <a:gd name="T18" fmla="*/ 97 w 868"/>
                  <a:gd name="T19" fmla="*/ 5 h 174"/>
                  <a:gd name="T20" fmla="*/ 100 w 868"/>
                  <a:gd name="T21" fmla="*/ 6 h 174"/>
                  <a:gd name="T22" fmla="*/ 104 w 868"/>
                  <a:gd name="T23" fmla="*/ 8 h 174"/>
                  <a:gd name="T24" fmla="*/ 106 w 868"/>
                  <a:gd name="T25" fmla="*/ 10 h 174"/>
                  <a:gd name="T26" fmla="*/ 108 w 868"/>
                  <a:gd name="T27" fmla="*/ 13 h 174"/>
                  <a:gd name="T28" fmla="*/ 108 w 868"/>
                  <a:gd name="T29" fmla="*/ 15 h 174"/>
                  <a:gd name="T30" fmla="*/ 106 w 868"/>
                  <a:gd name="T31" fmla="*/ 16 h 174"/>
                  <a:gd name="T32" fmla="*/ 104 w 868"/>
                  <a:gd name="T33" fmla="*/ 17 h 174"/>
                  <a:gd name="T34" fmla="*/ 101 w 868"/>
                  <a:gd name="T35" fmla="*/ 18 h 174"/>
                  <a:gd name="T36" fmla="*/ 97 w 868"/>
                  <a:gd name="T37" fmla="*/ 19 h 174"/>
                  <a:gd name="T38" fmla="*/ 90 w 868"/>
                  <a:gd name="T39" fmla="*/ 20 h 174"/>
                  <a:gd name="T40" fmla="*/ 84 w 868"/>
                  <a:gd name="T41" fmla="*/ 21 h 174"/>
                  <a:gd name="T42" fmla="*/ 77 w 868"/>
                  <a:gd name="T43" fmla="*/ 21 h 174"/>
                  <a:gd name="T44" fmla="*/ 71 w 868"/>
                  <a:gd name="T45" fmla="*/ 22 h 174"/>
                  <a:gd name="T46" fmla="*/ 66 w 868"/>
                  <a:gd name="T47" fmla="*/ 22 h 174"/>
                  <a:gd name="T48" fmla="*/ 60 w 868"/>
                  <a:gd name="T49" fmla="*/ 22 h 174"/>
                  <a:gd name="T50" fmla="*/ 54 w 868"/>
                  <a:gd name="T51" fmla="*/ 22 h 174"/>
                  <a:gd name="T52" fmla="*/ 49 w 868"/>
                  <a:gd name="T53" fmla="*/ 22 h 174"/>
                  <a:gd name="T54" fmla="*/ 43 w 868"/>
                  <a:gd name="T55" fmla="*/ 21 h 174"/>
                  <a:gd name="T56" fmla="*/ 38 w 868"/>
                  <a:gd name="T57" fmla="*/ 21 h 174"/>
                  <a:gd name="T58" fmla="*/ 32 w 868"/>
                  <a:gd name="T59" fmla="*/ 20 h 174"/>
                  <a:gd name="T60" fmla="*/ 27 w 868"/>
                  <a:gd name="T61" fmla="*/ 20 h 174"/>
                  <a:gd name="T62" fmla="*/ 21 w 868"/>
                  <a:gd name="T63" fmla="*/ 19 h 174"/>
                  <a:gd name="T64" fmla="*/ 15 w 868"/>
                  <a:gd name="T65" fmla="*/ 18 h 174"/>
                  <a:gd name="T66" fmla="*/ 9 w 868"/>
                  <a:gd name="T67" fmla="*/ 17 h 174"/>
                  <a:gd name="T68" fmla="*/ 6 w 868"/>
                  <a:gd name="T69" fmla="*/ 16 h 174"/>
                  <a:gd name="T70" fmla="*/ 4 w 868"/>
                  <a:gd name="T71" fmla="*/ 16 h 174"/>
                  <a:gd name="T72" fmla="*/ 3 w 868"/>
                  <a:gd name="T73" fmla="*/ 15 h 174"/>
                  <a:gd name="T74" fmla="*/ 1 w 868"/>
                  <a:gd name="T75" fmla="*/ 15 h 174"/>
                  <a:gd name="T76" fmla="*/ 1 w 868"/>
                  <a:gd name="T77" fmla="*/ 13 h 174"/>
                  <a:gd name="T78" fmla="*/ 1 w 868"/>
                  <a:gd name="T79" fmla="*/ 10 h 17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0" t="0" r="r" b="b"/>
                <a:pathLst>
                  <a:path w="868" h="174">
                    <a:moveTo>
                      <a:pt x="9" y="62"/>
                    </a:moveTo>
                    <a:lnTo>
                      <a:pt x="57" y="49"/>
                    </a:lnTo>
                    <a:lnTo>
                      <a:pt x="105" y="38"/>
                    </a:lnTo>
                    <a:lnTo>
                      <a:pt x="152" y="28"/>
                    </a:lnTo>
                    <a:lnTo>
                      <a:pt x="198" y="20"/>
                    </a:lnTo>
                    <a:lnTo>
                      <a:pt x="244" y="13"/>
                    </a:lnTo>
                    <a:lnTo>
                      <a:pt x="289" y="8"/>
                    </a:lnTo>
                    <a:lnTo>
                      <a:pt x="334" y="3"/>
                    </a:lnTo>
                    <a:lnTo>
                      <a:pt x="379" y="1"/>
                    </a:lnTo>
                    <a:lnTo>
                      <a:pt x="424" y="0"/>
                    </a:lnTo>
                    <a:lnTo>
                      <a:pt x="468" y="0"/>
                    </a:lnTo>
                    <a:lnTo>
                      <a:pt x="511" y="1"/>
                    </a:lnTo>
                    <a:lnTo>
                      <a:pt x="555" y="3"/>
                    </a:lnTo>
                    <a:lnTo>
                      <a:pt x="599" y="7"/>
                    </a:lnTo>
                    <a:lnTo>
                      <a:pt x="643" y="10"/>
                    </a:lnTo>
                    <a:lnTo>
                      <a:pt x="688" y="16"/>
                    </a:lnTo>
                    <a:lnTo>
                      <a:pt x="732" y="22"/>
                    </a:lnTo>
                    <a:lnTo>
                      <a:pt x="744" y="26"/>
                    </a:lnTo>
                    <a:lnTo>
                      <a:pt x="758" y="32"/>
                    </a:lnTo>
                    <a:lnTo>
                      <a:pt x="771" y="37"/>
                    </a:lnTo>
                    <a:lnTo>
                      <a:pt x="785" y="41"/>
                    </a:lnTo>
                    <a:lnTo>
                      <a:pt x="797" y="47"/>
                    </a:lnTo>
                    <a:lnTo>
                      <a:pt x="811" y="52"/>
                    </a:lnTo>
                    <a:lnTo>
                      <a:pt x="825" y="58"/>
                    </a:lnTo>
                    <a:lnTo>
                      <a:pt x="839" y="62"/>
                    </a:lnTo>
                    <a:lnTo>
                      <a:pt x="846" y="75"/>
                    </a:lnTo>
                    <a:lnTo>
                      <a:pt x="854" y="86"/>
                    </a:lnTo>
                    <a:lnTo>
                      <a:pt x="861" y="99"/>
                    </a:lnTo>
                    <a:lnTo>
                      <a:pt x="868" y="110"/>
                    </a:lnTo>
                    <a:lnTo>
                      <a:pt x="859" y="114"/>
                    </a:lnTo>
                    <a:lnTo>
                      <a:pt x="850" y="119"/>
                    </a:lnTo>
                    <a:lnTo>
                      <a:pt x="842" y="122"/>
                    </a:lnTo>
                    <a:lnTo>
                      <a:pt x="834" y="125"/>
                    </a:lnTo>
                    <a:lnTo>
                      <a:pt x="825" y="129"/>
                    </a:lnTo>
                    <a:lnTo>
                      <a:pt x="817" y="132"/>
                    </a:lnTo>
                    <a:lnTo>
                      <a:pt x="808" y="137"/>
                    </a:lnTo>
                    <a:lnTo>
                      <a:pt x="800" y="140"/>
                    </a:lnTo>
                    <a:lnTo>
                      <a:pt x="772" y="146"/>
                    </a:lnTo>
                    <a:lnTo>
                      <a:pt x="744" y="151"/>
                    </a:lnTo>
                    <a:lnTo>
                      <a:pt x="718" y="154"/>
                    </a:lnTo>
                    <a:lnTo>
                      <a:pt x="691" y="159"/>
                    </a:lnTo>
                    <a:lnTo>
                      <a:pt x="666" y="162"/>
                    </a:lnTo>
                    <a:lnTo>
                      <a:pt x="640" y="165"/>
                    </a:lnTo>
                    <a:lnTo>
                      <a:pt x="616" y="167"/>
                    </a:lnTo>
                    <a:lnTo>
                      <a:pt x="592" y="169"/>
                    </a:lnTo>
                    <a:lnTo>
                      <a:pt x="568" y="170"/>
                    </a:lnTo>
                    <a:lnTo>
                      <a:pt x="545" y="173"/>
                    </a:lnTo>
                    <a:lnTo>
                      <a:pt x="521" y="173"/>
                    </a:lnTo>
                    <a:lnTo>
                      <a:pt x="499" y="174"/>
                    </a:lnTo>
                    <a:lnTo>
                      <a:pt x="476" y="174"/>
                    </a:lnTo>
                    <a:lnTo>
                      <a:pt x="453" y="174"/>
                    </a:lnTo>
                    <a:lnTo>
                      <a:pt x="431" y="173"/>
                    </a:lnTo>
                    <a:lnTo>
                      <a:pt x="409" y="173"/>
                    </a:lnTo>
                    <a:lnTo>
                      <a:pt x="387" y="172"/>
                    </a:lnTo>
                    <a:lnTo>
                      <a:pt x="365" y="170"/>
                    </a:lnTo>
                    <a:lnTo>
                      <a:pt x="343" y="168"/>
                    </a:lnTo>
                    <a:lnTo>
                      <a:pt x="321" y="167"/>
                    </a:lnTo>
                    <a:lnTo>
                      <a:pt x="299" y="165"/>
                    </a:lnTo>
                    <a:lnTo>
                      <a:pt x="276" y="162"/>
                    </a:lnTo>
                    <a:lnTo>
                      <a:pt x="254" y="160"/>
                    </a:lnTo>
                    <a:lnTo>
                      <a:pt x="233" y="157"/>
                    </a:lnTo>
                    <a:lnTo>
                      <a:pt x="211" y="154"/>
                    </a:lnTo>
                    <a:lnTo>
                      <a:pt x="188" y="151"/>
                    </a:lnTo>
                    <a:lnTo>
                      <a:pt x="165" y="147"/>
                    </a:lnTo>
                    <a:lnTo>
                      <a:pt x="143" y="145"/>
                    </a:lnTo>
                    <a:lnTo>
                      <a:pt x="118" y="142"/>
                    </a:lnTo>
                    <a:lnTo>
                      <a:pt x="95" y="137"/>
                    </a:lnTo>
                    <a:lnTo>
                      <a:pt x="71" y="134"/>
                    </a:lnTo>
                    <a:lnTo>
                      <a:pt x="47" y="130"/>
                    </a:lnTo>
                    <a:lnTo>
                      <a:pt x="41" y="128"/>
                    </a:lnTo>
                    <a:lnTo>
                      <a:pt x="36" y="125"/>
                    </a:lnTo>
                    <a:lnTo>
                      <a:pt x="30" y="123"/>
                    </a:lnTo>
                    <a:lnTo>
                      <a:pt x="24" y="121"/>
                    </a:lnTo>
                    <a:lnTo>
                      <a:pt x="17" y="119"/>
                    </a:lnTo>
                    <a:lnTo>
                      <a:pt x="11" y="115"/>
                    </a:lnTo>
                    <a:lnTo>
                      <a:pt x="6" y="113"/>
                    </a:lnTo>
                    <a:lnTo>
                      <a:pt x="0" y="110"/>
                    </a:lnTo>
                    <a:lnTo>
                      <a:pt x="2" y="99"/>
                    </a:lnTo>
                    <a:lnTo>
                      <a:pt x="4" y="86"/>
                    </a:lnTo>
                    <a:lnTo>
                      <a:pt x="7" y="75"/>
                    </a:lnTo>
                    <a:lnTo>
                      <a:pt x="9" y="62"/>
                    </a:lnTo>
                    <a:close/>
                  </a:path>
                </a:pathLst>
              </a:custGeom>
              <a:solidFill>
                <a:srgbClr val="A56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88" name="Freeform 95"/>
              <p:cNvSpPr>
                <a:spLocks/>
              </p:cNvSpPr>
              <p:nvPr/>
            </p:nvSpPr>
            <p:spPr bwMode="auto">
              <a:xfrm>
                <a:off x="4338" y="1876"/>
                <a:ext cx="408" cy="81"/>
              </a:xfrm>
              <a:custGeom>
                <a:avLst/>
                <a:gdLst>
                  <a:gd name="T0" fmla="*/ 6 w 817"/>
                  <a:gd name="T1" fmla="*/ 5 h 163"/>
                  <a:gd name="T2" fmla="*/ 17 w 817"/>
                  <a:gd name="T3" fmla="*/ 3 h 163"/>
                  <a:gd name="T4" fmla="*/ 28 w 817"/>
                  <a:gd name="T5" fmla="*/ 1 h 163"/>
                  <a:gd name="T6" fmla="*/ 39 w 817"/>
                  <a:gd name="T7" fmla="*/ 0 h 163"/>
                  <a:gd name="T8" fmla="*/ 49 w 817"/>
                  <a:gd name="T9" fmla="*/ 0 h 163"/>
                  <a:gd name="T10" fmla="*/ 60 w 817"/>
                  <a:gd name="T11" fmla="*/ 0 h 163"/>
                  <a:gd name="T12" fmla="*/ 70 w 817"/>
                  <a:gd name="T13" fmla="*/ 0 h 163"/>
                  <a:gd name="T14" fmla="*/ 81 w 817"/>
                  <a:gd name="T15" fmla="*/ 1 h 163"/>
                  <a:gd name="T16" fmla="*/ 87 w 817"/>
                  <a:gd name="T17" fmla="*/ 3 h 163"/>
                  <a:gd name="T18" fmla="*/ 90 w 817"/>
                  <a:gd name="T19" fmla="*/ 4 h 163"/>
                  <a:gd name="T20" fmla="*/ 93 w 817"/>
                  <a:gd name="T21" fmla="*/ 5 h 163"/>
                  <a:gd name="T22" fmla="*/ 97 w 817"/>
                  <a:gd name="T23" fmla="*/ 6 h 163"/>
                  <a:gd name="T24" fmla="*/ 99 w 817"/>
                  <a:gd name="T25" fmla="*/ 8 h 163"/>
                  <a:gd name="T26" fmla="*/ 101 w 817"/>
                  <a:gd name="T27" fmla="*/ 11 h 163"/>
                  <a:gd name="T28" fmla="*/ 101 w 817"/>
                  <a:gd name="T29" fmla="*/ 13 h 163"/>
                  <a:gd name="T30" fmla="*/ 99 w 817"/>
                  <a:gd name="T31" fmla="*/ 14 h 163"/>
                  <a:gd name="T32" fmla="*/ 97 w 817"/>
                  <a:gd name="T33" fmla="*/ 15 h 163"/>
                  <a:gd name="T34" fmla="*/ 95 w 817"/>
                  <a:gd name="T35" fmla="*/ 16 h 163"/>
                  <a:gd name="T36" fmla="*/ 87 w 817"/>
                  <a:gd name="T37" fmla="*/ 17 h 163"/>
                  <a:gd name="T38" fmla="*/ 75 w 817"/>
                  <a:gd name="T39" fmla="*/ 19 h 163"/>
                  <a:gd name="T40" fmla="*/ 64 w 817"/>
                  <a:gd name="T41" fmla="*/ 20 h 163"/>
                  <a:gd name="T42" fmla="*/ 53 w 817"/>
                  <a:gd name="T43" fmla="*/ 20 h 163"/>
                  <a:gd name="T44" fmla="*/ 42 w 817"/>
                  <a:gd name="T45" fmla="*/ 19 h 163"/>
                  <a:gd name="T46" fmla="*/ 32 w 817"/>
                  <a:gd name="T47" fmla="*/ 19 h 163"/>
                  <a:gd name="T48" fmla="*/ 22 w 817"/>
                  <a:gd name="T49" fmla="*/ 17 h 163"/>
                  <a:gd name="T50" fmla="*/ 11 w 817"/>
                  <a:gd name="T51" fmla="*/ 16 h 163"/>
                  <a:gd name="T52" fmla="*/ 4 w 817"/>
                  <a:gd name="T53" fmla="*/ 15 h 163"/>
                  <a:gd name="T54" fmla="*/ 3 w 817"/>
                  <a:gd name="T55" fmla="*/ 14 h 163"/>
                  <a:gd name="T56" fmla="*/ 1 w 817"/>
                  <a:gd name="T57" fmla="*/ 13 h 163"/>
                  <a:gd name="T58" fmla="*/ 0 w 817"/>
                  <a:gd name="T59" fmla="*/ 13 h 163"/>
                  <a:gd name="T60" fmla="*/ 0 w 817"/>
                  <a:gd name="T61" fmla="*/ 11 h 163"/>
                  <a:gd name="T62" fmla="*/ 0 w 817"/>
                  <a:gd name="T63" fmla="*/ 8 h 16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817" h="163">
                    <a:moveTo>
                      <a:pt x="7" y="57"/>
                    </a:moveTo>
                    <a:lnTo>
                      <a:pt x="53" y="45"/>
                    </a:lnTo>
                    <a:lnTo>
                      <a:pt x="98" y="35"/>
                    </a:lnTo>
                    <a:lnTo>
                      <a:pt x="142" y="26"/>
                    </a:lnTo>
                    <a:lnTo>
                      <a:pt x="186" y="18"/>
                    </a:lnTo>
                    <a:lnTo>
                      <a:pt x="229" y="12"/>
                    </a:lnTo>
                    <a:lnTo>
                      <a:pt x="272" y="7"/>
                    </a:lnTo>
                    <a:lnTo>
                      <a:pt x="315" y="4"/>
                    </a:lnTo>
                    <a:lnTo>
                      <a:pt x="357" y="2"/>
                    </a:lnTo>
                    <a:lnTo>
                      <a:pt x="399" y="0"/>
                    </a:lnTo>
                    <a:lnTo>
                      <a:pt x="440" y="0"/>
                    </a:lnTo>
                    <a:lnTo>
                      <a:pt x="482" y="2"/>
                    </a:lnTo>
                    <a:lnTo>
                      <a:pt x="523" y="3"/>
                    </a:lnTo>
                    <a:lnTo>
                      <a:pt x="565" y="6"/>
                    </a:lnTo>
                    <a:lnTo>
                      <a:pt x="606" y="10"/>
                    </a:lnTo>
                    <a:lnTo>
                      <a:pt x="648" y="14"/>
                    </a:lnTo>
                    <a:lnTo>
                      <a:pt x="689" y="20"/>
                    </a:lnTo>
                    <a:lnTo>
                      <a:pt x="702" y="25"/>
                    </a:lnTo>
                    <a:lnTo>
                      <a:pt x="713" y="29"/>
                    </a:lnTo>
                    <a:lnTo>
                      <a:pt x="726" y="34"/>
                    </a:lnTo>
                    <a:lnTo>
                      <a:pt x="739" y="38"/>
                    </a:lnTo>
                    <a:lnTo>
                      <a:pt x="751" y="43"/>
                    </a:lnTo>
                    <a:lnTo>
                      <a:pt x="765" y="48"/>
                    </a:lnTo>
                    <a:lnTo>
                      <a:pt x="778" y="52"/>
                    </a:lnTo>
                    <a:lnTo>
                      <a:pt x="790" y="57"/>
                    </a:lnTo>
                    <a:lnTo>
                      <a:pt x="797" y="68"/>
                    </a:lnTo>
                    <a:lnTo>
                      <a:pt x="804" y="81"/>
                    </a:lnTo>
                    <a:lnTo>
                      <a:pt x="810" y="93"/>
                    </a:lnTo>
                    <a:lnTo>
                      <a:pt x="817" y="104"/>
                    </a:lnTo>
                    <a:lnTo>
                      <a:pt x="809" y="107"/>
                    </a:lnTo>
                    <a:lnTo>
                      <a:pt x="801" y="111"/>
                    </a:lnTo>
                    <a:lnTo>
                      <a:pt x="793" y="114"/>
                    </a:lnTo>
                    <a:lnTo>
                      <a:pt x="786" y="118"/>
                    </a:lnTo>
                    <a:lnTo>
                      <a:pt x="778" y="121"/>
                    </a:lnTo>
                    <a:lnTo>
                      <a:pt x="770" y="125"/>
                    </a:lnTo>
                    <a:lnTo>
                      <a:pt x="762" y="128"/>
                    </a:lnTo>
                    <a:lnTo>
                      <a:pt x="754" y="132"/>
                    </a:lnTo>
                    <a:lnTo>
                      <a:pt x="702" y="141"/>
                    </a:lnTo>
                    <a:lnTo>
                      <a:pt x="652" y="149"/>
                    </a:lnTo>
                    <a:lnTo>
                      <a:pt x="604" y="155"/>
                    </a:lnTo>
                    <a:lnTo>
                      <a:pt x="558" y="158"/>
                    </a:lnTo>
                    <a:lnTo>
                      <a:pt x="513" y="162"/>
                    </a:lnTo>
                    <a:lnTo>
                      <a:pt x="469" y="163"/>
                    </a:lnTo>
                    <a:lnTo>
                      <a:pt x="426" y="163"/>
                    </a:lnTo>
                    <a:lnTo>
                      <a:pt x="385" y="162"/>
                    </a:lnTo>
                    <a:lnTo>
                      <a:pt x="343" y="159"/>
                    </a:lnTo>
                    <a:lnTo>
                      <a:pt x="302" y="156"/>
                    </a:lnTo>
                    <a:lnTo>
                      <a:pt x="260" y="152"/>
                    </a:lnTo>
                    <a:lnTo>
                      <a:pt x="219" y="148"/>
                    </a:lnTo>
                    <a:lnTo>
                      <a:pt x="177" y="142"/>
                    </a:lnTo>
                    <a:lnTo>
                      <a:pt x="134" y="136"/>
                    </a:lnTo>
                    <a:lnTo>
                      <a:pt x="90" y="129"/>
                    </a:lnTo>
                    <a:lnTo>
                      <a:pt x="45" y="122"/>
                    </a:lnTo>
                    <a:lnTo>
                      <a:pt x="39" y="120"/>
                    </a:lnTo>
                    <a:lnTo>
                      <a:pt x="33" y="118"/>
                    </a:lnTo>
                    <a:lnTo>
                      <a:pt x="27" y="116"/>
                    </a:lnTo>
                    <a:lnTo>
                      <a:pt x="21" y="113"/>
                    </a:lnTo>
                    <a:lnTo>
                      <a:pt x="15" y="111"/>
                    </a:lnTo>
                    <a:lnTo>
                      <a:pt x="10" y="109"/>
                    </a:lnTo>
                    <a:lnTo>
                      <a:pt x="5" y="106"/>
                    </a:lnTo>
                    <a:lnTo>
                      <a:pt x="0" y="104"/>
                    </a:lnTo>
                    <a:lnTo>
                      <a:pt x="2" y="93"/>
                    </a:lnTo>
                    <a:lnTo>
                      <a:pt x="3" y="81"/>
                    </a:lnTo>
                    <a:lnTo>
                      <a:pt x="6" y="68"/>
                    </a:lnTo>
                    <a:lnTo>
                      <a:pt x="7" y="57"/>
                    </a:lnTo>
                    <a:close/>
                  </a:path>
                </a:pathLst>
              </a:custGeom>
              <a:solidFill>
                <a:srgbClr val="AA66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89" name="Freeform 96"/>
              <p:cNvSpPr>
                <a:spLocks/>
              </p:cNvSpPr>
              <p:nvPr/>
            </p:nvSpPr>
            <p:spPr bwMode="auto">
              <a:xfrm>
                <a:off x="4348" y="1877"/>
                <a:ext cx="385" cy="77"/>
              </a:xfrm>
              <a:custGeom>
                <a:avLst/>
                <a:gdLst>
                  <a:gd name="T0" fmla="*/ 7 w 770"/>
                  <a:gd name="T1" fmla="*/ 6 h 153"/>
                  <a:gd name="T2" fmla="*/ 17 w 770"/>
                  <a:gd name="T3" fmla="*/ 3 h 153"/>
                  <a:gd name="T4" fmla="*/ 28 w 770"/>
                  <a:gd name="T5" fmla="*/ 2 h 153"/>
                  <a:gd name="T6" fmla="*/ 38 w 770"/>
                  <a:gd name="T7" fmla="*/ 1 h 153"/>
                  <a:gd name="T8" fmla="*/ 47 w 770"/>
                  <a:gd name="T9" fmla="*/ 0 h 153"/>
                  <a:gd name="T10" fmla="*/ 57 w 770"/>
                  <a:gd name="T11" fmla="*/ 0 h 153"/>
                  <a:gd name="T12" fmla="*/ 67 w 770"/>
                  <a:gd name="T13" fmla="*/ 1 h 153"/>
                  <a:gd name="T14" fmla="*/ 77 w 770"/>
                  <a:gd name="T15" fmla="*/ 2 h 153"/>
                  <a:gd name="T16" fmla="*/ 83 w 770"/>
                  <a:gd name="T17" fmla="*/ 3 h 153"/>
                  <a:gd name="T18" fmla="*/ 86 w 770"/>
                  <a:gd name="T19" fmla="*/ 4 h 153"/>
                  <a:gd name="T20" fmla="*/ 89 w 770"/>
                  <a:gd name="T21" fmla="*/ 5 h 153"/>
                  <a:gd name="T22" fmla="*/ 92 w 770"/>
                  <a:gd name="T23" fmla="*/ 6 h 153"/>
                  <a:gd name="T24" fmla="*/ 94 w 770"/>
                  <a:gd name="T25" fmla="*/ 8 h 153"/>
                  <a:gd name="T26" fmla="*/ 96 w 770"/>
                  <a:gd name="T27" fmla="*/ 11 h 153"/>
                  <a:gd name="T28" fmla="*/ 96 w 770"/>
                  <a:gd name="T29" fmla="*/ 13 h 153"/>
                  <a:gd name="T30" fmla="*/ 94 w 770"/>
                  <a:gd name="T31" fmla="*/ 14 h 153"/>
                  <a:gd name="T32" fmla="*/ 92 w 770"/>
                  <a:gd name="T33" fmla="*/ 15 h 153"/>
                  <a:gd name="T34" fmla="*/ 90 w 770"/>
                  <a:gd name="T35" fmla="*/ 15 h 153"/>
                  <a:gd name="T36" fmla="*/ 83 w 770"/>
                  <a:gd name="T37" fmla="*/ 17 h 153"/>
                  <a:gd name="T38" fmla="*/ 71 w 770"/>
                  <a:gd name="T39" fmla="*/ 18 h 153"/>
                  <a:gd name="T40" fmla="*/ 61 w 770"/>
                  <a:gd name="T41" fmla="*/ 19 h 153"/>
                  <a:gd name="T42" fmla="*/ 51 w 770"/>
                  <a:gd name="T43" fmla="*/ 20 h 153"/>
                  <a:gd name="T44" fmla="*/ 41 w 770"/>
                  <a:gd name="T45" fmla="*/ 19 h 153"/>
                  <a:gd name="T46" fmla="*/ 31 w 770"/>
                  <a:gd name="T47" fmla="*/ 18 h 153"/>
                  <a:gd name="T48" fmla="*/ 21 w 770"/>
                  <a:gd name="T49" fmla="*/ 17 h 153"/>
                  <a:gd name="T50" fmla="*/ 11 w 770"/>
                  <a:gd name="T51" fmla="*/ 16 h 153"/>
                  <a:gd name="T52" fmla="*/ 5 w 770"/>
                  <a:gd name="T53" fmla="*/ 14 h 153"/>
                  <a:gd name="T54" fmla="*/ 4 w 770"/>
                  <a:gd name="T55" fmla="*/ 14 h 153"/>
                  <a:gd name="T56" fmla="*/ 2 w 770"/>
                  <a:gd name="T57" fmla="*/ 13 h 153"/>
                  <a:gd name="T58" fmla="*/ 1 w 770"/>
                  <a:gd name="T59" fmla="*/ 13 h 153"/>
                  <a:gd name="T60" fmla="*/ 1 w 770"/>
                  <a:gd name="T61" fmla="*/ 11 h 153"/>
                  <a:gd name="T62" fmla="*/ 1 w 770"/>
                  <a:gd name="T63" fmla="*/ 8 h 15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770" h="153">
                    <a:moveTo>
                      <a:pt x="8" y="53"/>
                    </a:moveTo>
                    <a:lnTo>
                      <a:pt x="51" y="41"/>
                    </a:lnTo>
                    <a:lnTo>
                      <a:pt x="93" y="32"/>
                    </a:lnTo>
                    <a:lnTo>
                      <a:pt x="135" y="24"/>
                    </a:lnTo>
                    <a:lnTo>
                      <a:pt x="176" y="16"/>
                    </a:lnTo>
                    <a:lnTo>
                      <a:pt x="217" y="10"/>
                    </a:lnTo>
                    <a:lnTo>
                      <a:pt x="257" y="5"/>
                    </a:lnTo>
                    <a:lnTo>
                      <a:pt x="297" y="3"/>
                    </a:lnTo>
                    <a:lnTo>
                      <a:pt x="336" y="1"/>
                    </a:lnTo>
                    <a:lnTo>
                      <a:pt x="376" y="0"/>
                    </a:lnTo>
                    <a:lnTo>
                      <a:pt x="415" y="0"/>
                    </a:lnTo>
                    <a:lnTo>
                      <a:pt x="454" y="0"/>
                    </a:lnTo>
                    <a:lnTo>
                      <a:pt x="493" y="2"/>
                    </a:lnTo>
                    <a:lnTo>
                      <a:pt x="532" y="4"/>
                    </a:lnTo>
                    <a:lnTo>
                      <a:pt x="570" y="9"/>
                    </a:lnTo>
                    <a:lnTo>
                      <a:pt x="609" y="12"/>
                    </a:lnTo>
                    <a:lnTo>
                      <a:pt x="649" y="18"/>
                    </a:lnTo>
                    <a:lnTo>
                      <a:pt x="660" y="23"/>
                    </a:lnTo>
                    <a:lnTo>
                      <a:pt x="672" y="26"/>
                    </a:lnTo>
                    <a:lnTo>
                      <a:pt x="684" y="31"/>
                    </a:lnTo>
                    <a:lnTo>
                      <a:pt x="696" y="35"/>
                    </a:lnTo>
                    <a:lnTo>
                      <a:pt x="709" y="40"/>
                    </a:lnTo>
                    <a:lnTo>
                      <a:pt x="720" y="43"/>
                    </a:lnTo>
                    <a:lnTo>
                      <a:pt x="733" y="48"/>
                    </a:lnTo>
                    <a:lnTo>
                      <a:pt x="744" y="53"/>
                    </a:lnTo>
                    <a:lnTo>
                      <a:pt x="750" y="64"/>
                    </a:lnTo>
                    <a:lnTo>
                      <a:pt x="757" y="75"/>
                    </a:lnTo>
                    <a:lnTo>
                      <a:pt x="763" y="85"/>
                    </a:lnTo>
                    <a:lnTo>
                      <a:pt x="770" y="96"/>
                    </a:lnTo>
                    <a:lnTo>
                      <a:pt x="762" y="100"/>
                    </a:lnTo>
                    <a:lnTo>
                      <a:pt x="755" y="102"/>
                    </a:lnTo>
                    <a:lnTo>
                      <a:pt x="747" y="106"/>
                    </a:lnTo>
                    <a:lnTo>
                      <a:pt x="740" y="109"/>
                    </a:lnTo>
                    <a:lnTo>
                      <a:pt x="732" y="113"/>
                    </a:lnTo>
                    <a:lnTo>
                      <a:pt x="724" y="116"/>
                    </a:lnTo>
                    <a:lnTo>
                      <a:pt x="717" y="118"/>
                    </a:lnTo>
                    <a:lnTo>
                      <a:pt x="709" y="122"/>
                    </a:lnTo>
                    <a:lnTo>
                      <a:pt x="660" y="131"/>
                    </a:lnTo>
                    <a:lnTo>
                      <a:pt x="613" y="138"/>
                    </a:lnTo>
                    <a:lnTo>
                      <a:pt x="568" y="144"/>
                    </a:lnTo>
                    <a:lnTo>
                      <a:pt x="525" y="148"/>
                    </a:lnTo>
                    <a:lnTo>
                      <a:pt x="484" y="151"/>
                    </a:lnTo>
                    <a:lnTo>
                      <a:pt x="442" y="152"/>
                    </a:lnTo>
                    <a:lnTo>
                      <a:pt x="402" y="153"/>
                    </a:lnTo>
                    <a:lnTo>
                      <a:pt x="363" y="152"/>
                    </a:lnTo>
                    <a:lnTo>
                      <a:pt x="324" y="149"/>
                    </a:lnTo>
                    <a:lnTo>
                      <a:pt x="286" y="146"/>
                    </a:lnTo>
                    <a:lnTo>
                      <a:pt x="246" y="142"/>
                    </a:lnTo>
                    <a:lnTo>
                      <a:pt x="207" y="138"/>
                    </a:lnTo>
                    <a:lnTo>
                      <a:pt x="168" y="132"/>
                    </a:lnTo>
                    <a:lnTo>
                      <a:pt x="128" y="126"/>
                    </a:lnTo>
                    <a:lnTo>
                      <a:pt x="86" y="121"/>
                    </a:lnTo>
                    <a:lnTo>
                      <a:pt x="44" y="114"/>
                    </a:lnTo>
                    <a:lnTo>
                      <a:pt x="38" y="111"/>
                    </a:lnTo>
                    <a:lnTo>
                      <a:pt x="32" y="110"/>
                    </a:lnTo>
                    <a:lnTo>
                      <a:pt x="28" y="108"/>
                    </a:lnTo>
                    <a:lnTo>
                      <a:pt x="22" y="106"/>
                    </a:lnTo>
                    <a:lnTo>
                      <a:pt x="16" y="103"/>
                    </a:lnTo>
                    <a:lnTo>
                      <a:pt x="11" y="101"/>
                    </a:lnTo>
                    <a:lnTo>
                      <a:pt x="6" y="99"/>
                    </a:lnTo>
                    <a:lnTo>
                      <a:pt x="0" y="96"/>
                    </a:lnTo>
                    <a:lnTo>
                      <a:pt x="2" y="85"/>
                    </a:lnTo>
                    <a:lnTo>
                      <a:pt x="5" y="75"/>
                    </a:lnTo>
                    <a:lnTo>
                      <a:pt x="6" y="64"/>
                    </a:lnTo>
                    <a:lnTo>
                      <a:pt x="8" y="53"/>
                    </a:lnTo>
                    <a:close/>
                  </a:path>
                </a:pathLst>
              </a:custGeom>
              <a:solidFill>
                <a:srgbClr val="B26D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90" name="Freeform 97"/>
              <p:cNvSpPr>
                <a:spLocks/>
              </p:cNvSpPr>
              <p:nvPr/>
            </p:nvSpPr>
            <p:spPr bwMode="auto">
              <a:xfrm>
                <a:off x="4361" y="1878"/>
                <a:ext cx="358" cy="71"/>
              </a:xfrm>
              <a:custGeom>
                <a:avLst/>
                <a:gdLst>
                  <a:gd name="T0" fmla="*/ 5 w 718"/>
                  <a:gd name="T1" fmla="*/ 5 h 143"/>
                  <a:gd name="T2" fmla="*/ 15 w 718"/>
                  <a:gd name="T3" fmla="*/ 2 h 143"/>
                  <a:gd name="T4" fmla="*/ 25 w 718"/>
                  <a:gd name="T5" fmla="*/ 1 h 143"/>
                  <a:gd name="T6" fmla="*/ 34 w 718"/>
                  <a:gd name="T7" fmla="*/ 0 h 143"/>
                  <a:gd name="T8" fmla="*/ 43 w 718"/>
                  <a:gd name="T9" fmla="*/ 0 h 143"/>
                  <a:gd name="T10" fmla="*/ 52 w 718"/>
                  <a:gd name="T11" fmla="*/ 0 h 143"/>
                  <a:gd name="T12" fmla="*/ 62 w 718"/>
                  <a:gd name="T13" fmla="*/ 0 h 143"/>
                  <a:gd name="T14" fmla="*/ 71 w 718"/>
                  <a:gd name="T15" fmla="*/ 1 h 143"/>
                  <a:gd name="T16" fmla="*/ 77 w 718"/>
                  <a:gd name="T17" fmla="*/ 2 h 143"/>
                  <a:gd name="T18" fmla="*/ 79 w 718"/>
                  <a:gd name="T19" fmla="*/ 3 h 143"/>
                  <a:gd name="T20" fmla="*/ 82 w 718"/>
                  <a:gd name="T21" fmla="*/ 4 h 143"/>
                  <a:gd name="T22" fmla="*/ 85 w 718"/>
                  <a:gd name="T23" fmla="*/ 5 h 143"/>
                  <a:gd name="T24" fmla="*/ 87 w 718"/>
                  <a:gd name="T25" fmla="*/ 7 h 143"/>
                  <a:gd name="T26" fmla="*/ 88 w 718"/>
                  <a:gd name="T27" fmla="*/ 10 h 143"/>
                  <a:gd name="T28" fmla="*/ 88 w 718"/>
                  <a:gd name="T29" fmla="*/ 11 h 143"/>
                  <a:gd name="T30" fmla="*/ 87 w 718"/>
                  <a:gd name="T31" fmla="*/ 12 h 143"/>
                  <a:gd name="T32" fmla="*/ 85 w 718"/>
                  <a:gd name="T33" fmla="*/ 13 h 143"/>
                  <a:gd name="T34" fmla="*/ 83 w 718"/>
                  <a:gd name="T35" fmla="*/ 14 h 143"/>
                  <a:gd name="T36" fmla="*/ 77 w 718"/>
                  <a:gd name="T37" fmla="*/ 15 h 143"/>
                  <a:gd name="T38" fmla="*/ 66 w 718"/>
                  <a:gd name="T39" fmla="*/ 16 h 143"/>
                  <a:gd name="T40" fmla="*/ 56 w 718"/>
                  <a:gd name="T41" fmla="*/ 17 h 143"/>
                  <a:gd name="T42" fmla="*/ 46 w 718"/>
                  <a:gd name="T43" fmla="*/ 17 h 143"/>
                  <a:gd name="T44" fmla="*/ 37 w 718"/>
                  <a:gd name="T45" fmla="*/ 17 h 143"/>
                  <a:gd name="T46" fmla="*/ 28 w 718"/>
                  <a:gd name="T47" fmla="*/ 16 h 143"/>
                  <a:gd name="T48" fmla="*/ 19 w 718"/>
                  <a:gd name="T49" fmla="*/ 15 h 143"/>
                  <a:gd name="T50" fmla="*/ 10 w 718"/>
                  <a:gd name="T51" fmla="*/ 14 h 143"/>
                  <a:gd name="T52" fmla="*/ 4 w 718"/>
                  <a:gd name="T53" fmla="*/ 13 h 143"/>
                  <a:gd name="T54" fmla="*/ 3 w 718"/>
                  <a:gd name="T55" fmla="*/ 12 h 143"/>
                  <a:gd name="T56" fmla="*/ 1 w 718"/>
                  <a:gd name="T57" fmla="*/ 12 h 143"/>
                  <a:gd name="T58" fmla="*/ 0 w 718"/>
                  <a:gd name="T59" fmla="*/ 11 h 143"/>
                  <a:gd name="T60" fmla="*/ 0 w 718"/>
                  <a:gd name="T61" fmla="*/ 10 h 143"/>
                  <a:gd name="T62" fmla="*/ 0 w 718"/>
                  <a:gd name="T63" fmla="*/ 7 h 14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718" h="143">
                    <a:moveTo>
                      <a:pt x="7" y="51"/>
                    </a:moveTo>
                    <a:lnTo>
                      <a:pt x="47" y="40"/>
                    </a:lnTo>
                    <a:lnTo>
                      <a:pt x="87" y="31"/>
                    </a:lnTo>
                    <a:lnTo>
                      <a:pt x="126" y="23"/>
                    </a:lnTo>
                    <a:lnTo>
                      <a:pt x="164" y="16"/>
                    </a:lnTo>
                    <a:lnTo>
                      <a:pt x="202" y="10"/>
                    </a:lnTo>
                    <a:lnTo>
                      <a:pt x="240" y="7"/>
                    </a:lnTo>
                    <a:lnTo>
                      <a:pt x="277" y="3"/>
                    </a:lnTo>
                    <a:lnTo>
                      <a:pt x="314" y="1"/>
                    </a:lnTo>
                    <a:lnTo>
                      <a:pt x="350" y="0"/>
                    </a:lnTo>
                    <a:lnTo>
                      <a:pt x="387" y="0"/>
                    </a:lnTo>
                    <a:lnTo>
                      <a:pt x="424" y="1"/>
                    </a:lnTo>
                    <a:lnTo>
                      <a:pt x="460" y="2"/>
                    </a:lnTo>
                    <a:lnTo>
                      <a:pt x="497" y="4"/>
                    </a:lnTo>
                    <a:lnTo>
                      <a:pt x="534" y="8"/>
                    </a:lnTo>
                    <a:lnTo>
                      <a:pt x="569" y="13"/>
                    </a:lnTo>
                    <a:lnTo>
                      <a:pt x="606" y="17"/>
                    </a:lnTo>
                    <a:lnTo>
                      <a:pt x="617" y="22"/>
                    </a:lnTo>
                    <a:lnTo>
                      <a:pt x="628" y="25"/>
                    </a:lnTo>
                    <a:lnTo>
                      <a:pt x="638" y="30"/>
                    </a:lnTo>
                    <a:lnTo>
                      <a:pt x="650" y="33"/>
                    </a:lnTo>
                    <a:lnTo>
                      <a:pt x="662" y="38"/>
                    </a:lnTo>
                    <a:lnTo>
                      <a:pt x="673" y="42"/>
                    </a:lnTo>
                    <a:lnTo>
                      <a:pt x="683" y="46"/>
                    </a:lnTo>
                    <a:lnTo>
                      <a:pt x="695" y="51"/>
                    </a:lnTo>
                    <a:lnTo>
                      <a:pt x="701" y="60"/>
                    </a:lnTo>
                    <a:lnTo>
                      <a:pt x="706" y="70"/>
                    </a:lnTo>
                    <a:lnTo>
                      <a:pt x="712" y="80"/>
                    </a:lnTo>
                    <a:lnTo>
                      <a:pt x="718" y="91"/>
                    </a:lnTo>
                    <a:lnTo>
                      <a:pt x="711" y="94"/>
                    </a:lnTo>
                    <a:lnTo>
                      <a:pt x="704" y="97"/>
                    </a:lnTo>
                    <a:lnTo>
                      <a:pt x="697" y="100"/>
                    </a:lnTo>
                    <a:lnTo>
                      <a:pt x="690" y="103"/>
                    </a:lnTo>
                    <a:lnTo>
                      <a:pt x="683" y="107"/>
                    </a:lnTo>
                    <a:lnTo>
                      <a:pt x="677" y="109"/>
                    </a:lnTo>
                    <a:lnTo>
                      <a:pt x="670" y="113"/>
                    </a:lnTo>
                    <a:lnTo>
                      <a:pt x="663" y="115"/>
                    </a:lnTo>
                    <a:lnTo>
                      <a:pt x="617" y="123"/>
                    </a:lnTo>
                    <a:lnTo>
                      <a:pt x="573" y="130"/>
                    </a:lnTo>
                    <a:lnTo>
                      <a:pt x="531" y="135"/>
                    </a:lnTo>
                    <a:lnTo>
                      <a:pt x="491" y="139"/>
                    </a:lnTo>
                    <a:lnTo>
                      <a:pt x="452" y="141"/>
                    </a:lnTo>
                    <a:lnTo>
                      <a:pt x="414" y="143"/>
                    </a:lnTo>
                    <a:lnTo>
                      <a:pt x="376" y="143"/>
                    </a:lnTo>
                    <a:lnTo>
                      <a:pt x="340" y="141"/>
                    </a:lnTo>
                    <a:lnTo>
                      <a:pt x="303" y="140"/>
                    </a:lnTo>
                    <a:lnTo>
                      <a:pt x="267" y="137"/>
                    </a:lnTo>
                    <a:lnTo>
                      <a:pt x="231" y="133"/>
                    </a:lnTo>
                    <a:lnTo>
                      <a:pt x="194" y="130"/>
                    </a:lnTo>
                    <a:lnTo>
                      <a:pt x="157" y="125"/>
                    </a:lnTo>
                    <a:lnTo>
                      <a:pt x="119" y="120"/>
                    </a:lnTo>
                    <a:lnTo>
                      <a:pt x="81" y="114"/>
                    </a:lnTo>
                    <a:lnTo>
                      <a:pt x="40" y="108"/>
                    </a:lnTo>
                    <a:lnTo>
                      <a:pt x="36" y="106"/>
                    </a:lnTo>
                    <a:lnTo>
                      <a:pt x="30" y="103"/>
                    </a:lnTo>
                    <a:lnTo>
                      <a:pt x="25" y="101"/>
                    </a:lnTo>
                    <a:lnTo>
                      <a:pt x="21" y="99"/>
                    </a:lnTo>
                    <a:lnTo>
                      <a:pt x="15" y="97"/>
                    </a:lnTo>
                    <a:lnTo>
                      <a:pt x="10" y="95"/>
                    </a:lnTo>
                    <a:lnTo>
                      <a:pt x="5" y="93"/>
                    </a:lnTo>
                    <a:lnTo>
                      <a:pt x="0" y="91"/>
                    </a:lnTo>
                    <a:lnTo>
                      <a:pt x="2" y="80"/>
                    </a:lnTo>
                    <a:lnTo>
                      <a:pt x="4" y="70"/>
                    </a:lnTo>
                    <a:lnTo>
                      <a:pt x="6" y="60"/>
                    </a:lnTo>
                    <a:lnTo>
                      <a:pt x="7" y="51"/>
                    </a:lnTo>
                    <a:close/>
                  </a:path>
                </a:pathLst>
              </a:custGeom>
              <a:solidFill>
                <a:srgbClr val="B772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91" name="Freeform 98"/>
              <p:cNvSpPr>
                <a:spLocks/>
              </p:cNvSpPr>
              <p:nvPr/>
            </p:nvSpPr>
            <p:spPr bwMode="auto">
              <a:xfrm>
                <a:off x="4372" y="1879"/>
                <a:ext cx="335" cy="67"/>
              </a:xfrm>
              <a:custGeom>
                <a:avLst/>
                <a:gdLst>
                  <a:gd name="T0" fmla="*/ 6 w 670"/>
                  <a:gd name="T1" fmla="*/ 5 h 134"/>
                  <a:gd name="T2" fmla="*/ 15 w 670"/>
                  <a:gd name="T3" fmla="*/ 3 h 134"/>
                  <a:gd name="T4" fmla="*/ 24 w 670"/>
                  <a:gd name="T5" fmla="*/ 2 h 134"/>
                  <a:gd name="T6" fmla="*/ 33 w 670"/>
                  <a:gd name="T7" fmla="*/ 1 h 134"/>
                  <a:gd name="T8" fmla="*/ 41 w 670"/>
                  <a:gd name="T9" fmla="*/ 0 h 134"/>
                  <a:gd name="T10" fmla="*/ 50 w 670"/>
                  <a:gd name="T11" fmla="*/ 0 h 134"/>
                  <a:gd name="T12" fmla="*/ 58 w 670"/>
                  <a:gd name="T13" fmla="*/ 1 h 134"/>
                  <a:gd name="T14" fmla="*/ 67 w 670"/>
                  <a:gd name="T15" fmla="*/ 2 h 134"/>
                  <a:gd name="T16" fmla="*/ 72 w 670"/>
                  <a:gd name="T17" fmla="*/ 3 h 134"/>
                  <a:gd name="T18" fmla="*/ 75 w 670"/>
                  <a:gd name="T19" fmla="*/ 4 h 134"/>
                  <a:gd name="T20" fmla="*/ 77 w 670"/>
                  <a:gd name="T21" fmla="*/ 5 h 134"/>
                  <a:gd name="T22" fmla="*/ 80 w 670"/>
                  <a:gd name="T23" fmla="*/ 6 h 134"/>
                  <a:gd name="T24" fmla="*/ 82 w 670"/>
                  <a:gd name="T25" fmla="*/ 8 h 134"/>
                  <a:gd name="T26" fmla="*/ 83 w 670"/>
                  <a:gd name="T27" fmla="*/ 10 h 134"/>
                  <a:gd name="T28" fmla="*/ 83 w 670"/>
                  <a:gd name="T29" fmla="*/ 11 h 134"/>
                  <a:gd name="T30" fmla="*/ 82 w 670"/>
                  <a:gd name="T31" fmla="*/ 12 h 134"/>
                  <a:gd name="T32" fmla="*/ 80 w 670"/>
                  <a:gd name="T33" fmla="*/ 13 h 134"/>
                  <a:gd name="T34" fmla="*/ 78 w 670"/>
                  <a:gd name="T35" fmla="*/ 14 h 134"/>
                  <a:gd name="T36" fmla="*/ 72 w 670"/>
                  <a:gd name="T37" fmla="*/ 15 h 134"/>
                  <a:gd name="T38" fmla="*/ 62 w 670"/>
                  <a:gd name="T39" fmla="*/ 16 h 134"/>
                  <a:gd name="T40" fmla="*/ 53 w 670"/>
                  <a:gd name="T41" fmla="*/ 17 h 134"/>
                  <a:gd name="T42" fmla="*/ 44 w 670"/>
                  <a:gd name="T43" fmla="*/ 17 h 134"/>
                  <a:gd name="T44" fmla="*/ 36 w 670"/>
                  <a:gd name="T45" fmla="*/ 17 h 134"/>
                  <a:gd name="T46" fmla="*/ 27 w 670"/>
                  <a:gd name="T47" fmla="*/ 16 h 134"/>
                  <a:gd name="T48" fmla="*/ 19 w 670"/>
                  <a:gd name="T49" fmla="*/ 15 h 134"/>
                  <a:gd name="T50" fmla="*/ 10 w 670"/>
                  <a:gd name="T51" fmla="*/ 14 h 134"/>
                  <a:gd name="T52" fmla="*/ 5 w 670"/>
                  <a:gd name="T53" fmla="*/ 13 h 134"/>
                  <a:gd name="T54" fmla="*/ 3 w 670"/>
                  <a:gd name="T55" fmla="*/ 12 h 134"/>
                  <a:gd name="T56" fmla="*/ 2 w 670"/>
                  <a:gd name="T57" fmla="*/ 12 h 134"/>
                  <a:gd name="T58" fmla="*/ 1 w 670"/>
                  <a:gd name="T59" fmla="*/ 11 h 134"/>
                  <a:gd name="T60" fmla="*/ 1 w 670"/>
                  <a:gd name="T61" fmla="*/ 10 h 134"/>
                  <a:gd name="T62" fmla="*/ 1 w 670"/>
                  <a:gd name="T63" fmla="*/ 8 h 13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70" h="134">
                    <a:moveTo>
                      <a:pt x="8" y="47"/>
                    </a:moveTo>
                    <a:lnTo>
                      <a:pt x="45" y="37"/>
                    </a:lnTo>
                    <a:lnTo>
                      <a:pt x="82" y="29"/>
                    </a:lnTo>
                    <a:lnTo>
                      <a:pt x="118" y="21"/>
                    </a:lnTo>
                    <a:lnTo>
                      <a:pt x="153" y="15"/>
                    </a:lnTo>
                    <a:lnTo>
                      <a:pt x="189" y="9"/>
                    </a:lnTo>
                    <a:lnTo>
                      <a:pt x="224" y="6"/>
                    </a:lnTo>
                    <a:lnTo>
                      <a:pt x="258" y="2"/>
                    </a:lnTo>
                    <a:lnTo>
                      <a:pt x="293" y="0"/>
                    </a:lnTo>
                    <a:lnTo>
                      <a:pt x="327" y="0"/>
                    </a:lnTo>
                    <a:lnTo>
                      <a:pt x="361" y="0"/>
                    </a:lnTo>
                    <a:lnTo>
                      <a:pt x="395" y="0"/>
                    </a:lnTo>
                    <a:lnTo>
                      <a:pt x="429" y="2"/>
                    </a:lnTo>
                    <a:lnTo>
                      <a:pt x="463" y="5"/>
                    </a:lnTo>
                    <a:lnTo>
                      <a:pt x="497" y="8"/>
                    </a:lnTo>
                    <a:lnTo>
                      <a:pt x="530" y="12"/>
                    </a:lnTo>
                    <a:lnTo>
                      <a:pt x="565" y="16"/>
                    </a:lnTo>
                    <a:lnTo>
                      <a:pt x="575" y="20"/>
                    </a:lnTo>
                    <a:lnTo>
                      <a:pt x="586" y="24"/>
                    </a:lnTo>
                    <a:lnTo>
                      <a:pt x="596" y="28"/>
                    </a:lnTo>
                    <a:lnTo>
                      <a:pt x="606" y="31"/>
                    </a:lnTo>
                    <a:lnTo>
                      <a:pt x="615" y="35"/>
                    </a:lnTo>
                    <a:lnTo>
                      <a:pt x="626" y="39"/>
                    </a:lnTo>
                    <a:lnTo>
                      <a:pt x="636" y="43"/>
                    </a:lnTo>
                    <a:lnTo>
                      <a:pt x="647" y="47"/>
                    </a:lnTo>
                    <a:lnTo>
                      <a:pt x="652" y="57"/>
                    </a:lnTo>
                    <a:lnTo>
                      <a:pt x="658" y="66"/>
                    </a:lnTo>
                    <a:lnTo>
                      <a:pt x="664" y="75"/>
                    </a:lnTo>
                    <a:lnTo>
                      <a:pt x="670" y="85"/>
                    </a:lnTo>
                    <a:lnTo>
                      <a:pt x="663" y="88"/>
                    </a:lnTo>
                    <a:lnTo>
                      <a:pt x="657" y="91"/>
                    </a:lnTo>
                    <a:lnTo>
                      <a:pt x="650" y="93"/>
                    </a:lnTo>
                    <a:lnTo>
                      <a:pt x="643" y="96"/>
                    </a:lnTo>
                    <a:lnTo>
                      <a:pt x="636" y="99"/>
                    </a:lnTo>
                    <a:lnTo>
                      <a:pt x="630" y="101"/>
                    </a:lnTo>
                    <a:lnTo>
                      <a:pt x="624" y="105"/>
                    </a:lnTo>
                    <a:lnTo>
                      <a:pt x="618" y="108"/>
                    </a:lnTo>
                    <a:lnTo>
                      <a:pt x="575" y="115"/>
                    </a:lnTo>
                    <a:lnTo>
                      <a:pt x="535" y="122"/>
                    </a:lnTo>
                    <a:lnTo>
                      <a:pt x="496" y="127"/>
                    </a:lnTo>
                    <a:lnTo>
                      <a:pt x="458" y="130"/>
                    </a:lnTo>
                    <a:lnTo>
                      <a:pt x="422" y="133"/>
                    </a:lnTo>
                    <a:lnTo>
                      <a:pt x="386" y="134"/>
                    </a:lnTo>
                    <a:lnTo>
                      <a:pt x="350" y="134"/>
                    </a:lnTo>
                    <a:lnTo>
                      <a:pt x="317" y="133"/>
                    </a:lnTo>
                    <a:lnTo>
                      <a:pt x="282" y="130"/>
                    </a:lnTo>
                    <a:lnTo>
                      <a:pt x="249" y="128"/>
                    </a:lnTo>
                    <a:lnTo>
                      <a:pt x="216" y="125"/>
                    </a:lnTo>
                    <a:lnTo>
                      <a:pt x="181" y="120"/>
                    </a:lnTo>
                    <a:lnTo>
                      <a:pt x="146" y="115"/>
                    </a:lnTo>
                    <a:lnTo>
                      <a:pt x="112" y="111"/>
                    </a:lnTo>
                    <a:lnTo>
                      <a:pt x="75" y="105"/>
                    </a:lnTo>
                    <a:lnTo>
                      <a:pt x="38" y="99"/>
                    </a:lnTo>
                    <a:lnTo>
                      <a:pt x="34" y="97"/>
                    </a:lnTo>
                    <a:lnTo>
                      <a:pt x="29" y="96"/>
                    </a:lnTo>
                    <a:lnTo>
                      <a:pt x="24" y="93"/>
                    </a:lnTo>
                    <a:lnTo>
                      <a:pt x="20" y="92"/>
                    </a:lnTo>
                    <a:lnTo>
                      <a:pt x="15" y="90"/>
                    </a:lnTo>
                    <a:lnTo>
                      <a:pt x="11" y="89"/>
                    </a:lnTo>
                    <a:lnTo>
                      <a:pt x="5" y="87"/>
                    </a:lnTo>
                    <a:lnTo>
                      <a:pt x="0" y="85"/>
                    </a:lnTo>
                    <a:lnTo>
                      <a:pt x="2" y="75"/>
                    </a:lnTo>
                    <a:lnTo>
                      <a:pt x="4" y="66"/>
                    </a:lnTo>
                    <a:lnTo>
                      <a:pt x="6" y="57"/>
                    </a:lnTo>
                    <a:lnTo>
                      <a:pt x="8" y="47"/>
                    </a:lnTo>
                    <a:close/>
                  </a:path>
                </a:pathLst>
              </a:custGeom>
              <a:solidFill>
                <a:srgbClr val="BF7A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92" name="Freeform 99"/>
              <p:cNvSpPr>
                <a:spLocks/>
              </p:cNvSpPr>
              <p:nvPr/>
            </p:nvSpPr>
            <p:spPr bwMode="auto">
              <a:xfrm>
                <a:off x="4384" y="1880"/>
                <a:ext cx="310" cy="62"/>
              </a:xfrm>
              <a:custGeom>
                <a:avLst/>
                <a:gdLst>
                  <a:gd name="T0" fmla="*/ 6 w 619"/>
                  <a:gd name="T1" fmla="*/ 4 h 125"/>
                  <a:gd name="T2" fmla="*/ 14 w 619"/>
                  <a:gd name="T3" fmla="*/ 2 h 125"/>
                  <a:gd name="T4" fmla="*/ 22 w 619"/>
                  <a:gd name="T5" fmla="*/ 1 h 125"/>
                  <a:gd name="T6" fmla="*/ 30 w 619"/>
                  <a:gd name="T7" fmla="*/ 0 h 125"/>
                  <a:gd name="T8" fmla="*/ 38 w 619"/>
                  <a:gd name="T9" fmla="*/ 0 h 125"/>
                  <a:gd name="T10" fmla="*/ 46 w 619"/>
                  <a:gd name="T11" fmla="*/ 0 h 125"/>
                  <a:gd name="T12" fmla="*/ 54 w 619"/>
                  <a:gd name="T13" fmla="*/ 0 h 125"/>
                  <a:gd name="T14" fmla="*/ 62 w 619"/>
                  <a:gd name="T15" fmla="*/ 1 h 125"/>
                  <a:gd name="T16" fmla="*/ 67 w 619"/>
                  <a:gd name="T17" fmla="*/ 2 h 125"/>
                  <a:gd name="T18" fmla="*/ 69 w 619"/>
                  <a:gd name="T19" fmla="*/ 3 h 125"/>
                  <a:gd name="T20" fmla="*/ 72 w 619"/>
                  <a:gd name="T21" fmla="*/ 4 h 125"/>
                  <a:gd name="T22" fmla="*/ 74 w 619"/>
                  <a:gd name="T23" fmla="*/ 5 h 125"/>
                  <a:gd name="T24" fmla="*/ 76 w 619"/>
                  <a:gd name="T25" fmla="*/ 6 h 125"/>
                  <a:gd name="T26" fmla="*/ 77 w 619"/>
                  <a:gd name="T27" fmla="*/ 8 h 125"/>
                  <a:gd name="T28" fmla="*/ 77 w 619"/>
                  <a:gd name="T29" fmla="*/ 10 h 125"/>
                  <a:gd name="T30" fmla="*/ 76 w 619"/>
                  <a:gd name="T31" fmla="*/ 11 h 125"/>
                  <a:gd name="T32" fmla="*/ 74 w 619"/>
                  <a:gd name="T33" fmla="*/ 11 h 125"/>
                  <a:gd name="T34" fmla="*/ 73 w 619"/>
                  <a:gd name="T35" fmla="*/ 12 h 125"/>
                  <a:gd name="T36" fmla="*/ 67 w 619"/>
                  <a:gd name="T37" fmla="*/ 13 h 125"/>
                  <a:gd name="T38" fmla="*/ 58 w 619"/>
                  <a:gd name="T39" fmla="*/ 14 h 125"/>
                  <a:gd name="T40" fmla="*/ 49 w 619"/>
                  <a:gd name="T41" fmla="*/ 15 h 125"/>
                  <a:gd name="T42" fmla="*/ 41 w 619"/>
                  <a:gd name="T43" fmla="*/ 15 h 125"/>
                  <a:gd name="T44" fmla="*/ 33 w 619"/>
                  <a:gd name="T45" fmla="*/ 15 h 125"/>
                  <a:gd name="T46" fmla="*/ 25 w 619"/>
                  <a:gd name="T47" fmla="*/ 14 h 125"/>
                  <a:gd name="T48" fmla="*/ 17 w 619"/>
                  <a:gd name="T49" fmla="*/ 13 h 125"/>
                  <a:gd name="T50" fmla="*/ 9 w 619"/>
                  <a:gd name="T51" fmla="*/ 12 h 125"/>
                  <a:gd name="T52" fmla="*/ 4 w 619"/>
                  <a:gd name="T53" fmla="*/ 11 h 125"/>
                  <a:gd name="T54" fmla="*/ 3 w 619"/>
                  <a:gd name="T55" fmla="*/ 11 h 125"/>
                  <a:gd name="T56" fmla="*/ 2 w 619"/>
                  <a:gd name="T57" fmla="*/ 10 h 125"/>
                  <a:gd name="T58" fmla="*/ 1 w 619"/>
                  <a:gd name="T59" fmla="*/ 10 h 125"/>
                  <a:gd name="T60" fmla="*/ 1 w 619"/>
                  <a:gd name="T61" fmla="*/ 8 h 125"/>
                  <a:gd name="T62" fmla="*/ 1 w 619"/>
                  <a:gd name="T63" fmla="*/ 6 h 12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19" h="125">
                    <a:moveTo>
                      <a:pt x="8" y="44"/>
                    </a:moveTo>
                    <a:lnTo>
                      <a:pt x="43" y="35"/>
                    </a:lnTo>
                    <a:lnTo>
                      <a:pt x="76" y="27"/>
                    </a:lnTo>
                    <a:lnTo>
                      <a:pt x="110" y="20"/>
                    </a:lnTo>
                    <a:lnTo>
                      <a:pt x="143" y="14"/>
                    </a:lnTo>
                    <a:lnTo>
                      <a:pt x="175" y="10"/>
                    </a:lnTo>
                    <a:lnTo>
                      <a:pt x="208" y="6"/>
                    </a:lnTo>
                    <a:lnTo>
                      <a:pt x="240" y="3"/>
                    </a:lnTo>
                    <a:lnTo>
                      <a:pt x="271" y="1"/>
                    </a:lnTo>
                    <a:lnTo>
                      <a:pt x="303" y="0"/>
                    </a:lnTo>
                    <a:lnTo>
                      <a:pt x="335" y="0"/>
                    </a:lnTo>
                    <a:lnTo>
                      <a:pt x="366" y="0"/>
                    </a:lnTo>
                    <a:lnTo>
                      <a:pt x="397" y="3"/>
                    </a:lnTo>
                    <a:lnTo>
                      <a:pt x="428" y="5"/>
                    </a:lnTo>
                    <a:lnTo>
                      <a:pt x="459" y="7"/>
                    </a:lnTo>
                    <a:lnTo>
                      <a:pt x="491" y="11"/>
                    </a:lnTo>
                    <a:lnTo>
                      <a:pt x="522" y="15"/>
                    </a:lnTo>
                    <a:lnTo>
                      <a:pt x="532" y="19"/>
                    </a:lnTo>
                    <a:lnTo>
                      <a:pt x="541" y="23"/>
                    </a:lnTo>
                    <a:lnTo>
                      <a:pt x="550" y="27"/>
                    </a:lnTo>
                    <a:lnTo>
                      <a:pt x="560" y="30"/>
                    </a:lnTo>
                    <a:lnTo>
                      <a:pt x="570" y="34"/>
                    </a:lnTo>
                    <a:lnTo>
                      <a:pt x="579" y="37"/>
                    </a:lnTo>
                    <a:lnTo>
                      <a:pt x="589" y="41"/>
                    </a:lnTo>
                    <a:lnTo>
                      <a:pt x="598" y="44"/>
                    </a:lnTo>
                    <a:lnTo>
                      <a:pt x="604" y="53"/>
                    </a:lnTo>
                    <a:lnTo>
                      <a:pt x="609" y="61"/>
                    </a:lnTo>
                    <a:lnTo>
                      <a:pt x="615" y="71"/>
                    </a:lnTo>
                    <a:lnTo>
                      <a:pt x="619" y="79"/>
                    </a:lnTo>
                    <a:lnTo>
                      <a:pt x="613" y="82"/>
                    </a:lnTo>
                    <a:lnTo>
                      <a:pt x="608" y="84"/>
                    </a:lnTo>
                    <a:lnTo>
                      <a:pt x="601" y="88"/>
                    </a:lnTo>
                    <a:lnTo>
                      <a:pt x="595" y="90"/>
                    </a:lnTo>
                    <a:lnTo>
                      <a:pt x="589" y="92"/>
                    </a:lnTo>
                    <a:lnTo>
                      <a:pt x="583" y="95"/>
                    </a:lnTo>
                    <a:lnTo>
                      <a:pt x="578" y="98"/>
                    </a:lnTo>
                    <a:lnTo>
                      <a:pt x="572" y="100"/>
                    </a:lnTo>
                    <a:lnTo>
                      <a:pt x="533" y="107"/>
                    </a:lnTo>
                    <a:lnTo>
                      <a:pt x="495" y="113"/>
                    </a:lnTo>
                    <a:lnTo>
                      <a:pt x="459" y="118"/>
                    </a:lnTo>
                    <a:lnTo>
                      <a:pt x="424" y="121"/>
                    </a:lnTo>
                    <a:lnTo>
                      <a:pt x="390" y="124"/>
                    </a:lnTo>
                    <a:lnTo>
                      <a:pt x="358" y="125"/>
                    </a:lnTo>
                    <a:lnTo>
                      <a:pt x="325" y="125"/>
                    </a:lnTo>
                    <a:lnTo>
                      <a:pt x="293" y="124"/>
                    </a:lnTo>
                    <a:lnTo>
                      <a:pt x="262" y="121"/>
                    </a:lnTo>
                    <a:lnTo>
                      <a:pt x="231" y="119"/>
                    </a:lnTo>
                    <a:lnTo>
                      <a:pt x="199" y="115"/>
                    </a:lnTo>
                    <a:lnTo>
                      <a:pt x="167" y="112"/>
                    </a:lnTo>
                    <a:lnTo>
                      <a:pt x="135" y="109"/>
                    </a:lnTo>
                    <a:lnTo>
                      <a:pt x="103" y="104"/>
                    </a:lnTo>
                    <a:lnTo>
                      <a:pt x="69" y="98"/>
                    </a:lnTo>
                    <a:lnTo>
                      <a:pt x="35" y="94"/>
                    </a:lnTo>
                    <a:lnTo>
                      <a:pt x="31" y="91"/>
                    </a:lnTo>
                    <a:lnTo>
                      <a:pt x="27" y="90"/>
                    </a:lnTo>
                    <a:lnTo>
                      <a:pt x="22" y="88"/>
                    </a:lnTo>
                    <a:lnTo>
                      <a:pt x="18" y="87"/>
                    </a:lnTo>
                    <a:lnTo>
                      <a:pt x="14" y="84"/>
                    </a:lnTo>
                    <a:lnTo>
                      <a:pt x="10" y="83"/>
                    </a:lnTo>
                    <a:lnTo>
                      <a:pt x="5" y="81"/>
                    </a:lnTo>
                    <a:lnTo>
                      <a:pt x="0" y="79"/>
                    </a:lnTo>
                    <a:lnTo>
                      <a:pt x="3" y="71"/>
                    </a:lnTo>
                    <a:lnTo>
                      <a:pt x="5" y="61"/>
                    </a:lnTo>
                    <a:lnTo>
                      <a:pt x="6" y="53"/>
                    </a:lnTo>
                    <a:lnTo>
                      <a:pt x="8" y="44"/>
                    </a:lnTo>
                    <a:close/>
                  </a:path>
                </a:pathLst>
              </a:custGeom>
              <a:solidFill>
                <a:srgbClr val="C482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93" name="Freeform 100"/>
              <p:cNvSpPr>
                <a:spLocks/>
              </p:cNvSpPr>
              <p:nvPr/>
            </p:nvSpPr>
            <p:spPr bwMode="auto">
              <a:xfrm>
                <a:off x="4396" y="1881"/>
                <a:ext cx="285" cy="57"/>
              </a:xfrm>
              <a:custGeom>
                <a:avLst/>
                <a:gdLst>
                  <a:gd name="T0" fmla="*/ 1 w 569"/>
                  <a:gd name="T1" fmla="*/ 5 h 114"/>
                  <a:gd name="T2" fmla="*/ 5 w 569"/>
                  <a:gd name="T3" fmla="*/ 4 h 114"/>
                  <a:gd name="T4" fmla="*/ 9 w 569"/>
                  <a:gd name="T5" fmla="*/ 3 h 114"/>
                  <a:gd name="T6" fmla="*/ 13 w 569"/>
                  <a:gd name="T7" fmla="*/ 3 h 114"/>
                  <a:gd name="T8" fmla="*/ 17 w 569"/>
                  <a:gd name="T9" fmla="*/ 2 h 114"/>
                  <a:gd name="T10" fmla="*/ 20 w 569"/>
                  <a:gd name="T11" fmla="*/ 1 h 114"/>
                  <a:gd name="T12" fmla="*/ 24 w 569"/>
                  <a:gd name="T13" fmla="*/ 1 h 114"/>
                  <a:gd name="T14" fmla="*/ 28 w 569"/>
                  <a:gd name="T15" fmla="*/ 1 h 114"/>
                  <a:gd name="T16" fmla="*/ 31 w 569"/>
                  <a:gd name="T17" fmla="*/ 1 h 114"/>
                  <a:gd name="T18" fmla="*/ 35 w 569"/>
                  <a:gd name="T19" fmla="*/ 0 h 114"/>
                  <a:gd name="T20" fmla="*/ 39 w 569"/>
                  <a:gd name="T21" fmla="*/ 0 h 114"/>
                  <a:gd name="T22" fmla="*/ 42 w 569"/>
                  <a:gd name="T23" fmla="*/ 0 h 114"/>
                  <a:gd name="T24" fmla="*/ 46 w 569"/>
                  <a:gd name="T25" fmla="*/ 1 h 114"/>
                  <a:gd name="T26" fmla="*/ 49 w 569"/>
                  <a:gd name="T27" fmla="*/ 1 h 114"/>
                  <a:gd name="T28" fmla="*/ 53 w 569"/>
                  <a:gd name="T29" fmla="*/ 1 h 114"/>
                  <a:gd name="T30" fmla="*/ 57 w 569"/>
                  <a:gd name="T31" fmla="*/ 2 h 114"/>
                  <a:gd name="T32" fmla="*/ 60 w 569"/>
                  <a:gd name="T33" fmla="*/ 2 h 114"/>
                  <a:gd name="T34" fmla="*/ 61 w 569"/>
                  <a:gd name="T35" fmla="*/ 3 h 114"/>
                  <a:gd name="T36" fmla="*/ 62 w 569"/>
                  <a:gd name="T37" fmla="*/ 3 h 114"/>
                  <a:gd name="T38" fmla="*/ 64 w 569"/>
                  <a:gd name="T39" fmla="*/ 3 h 114"/>
                  <a:gd name="T40" fmla="*/ 65 w 569"/>
                  <a:gd name="T41" fmla="*/ 4 h 114"/>
                  <a:gd name="T42" fmla="*/ 66 w 569"/>
                  <a:gd name="T43" fmla="*/ 4 h 114"/>
                  <a:gd name="T44" fmla="*/ 67 w 569"/>
                  <a:gd name="T45" fmla="*/ 5 h 114"/>
                  <a:gd name="T46" fmla="*/ 68 w 569"/>
                  <a:gd name="T47" fmla="*/ 5 h 114"/>
                  <a:gd name="T48" fmla="*/ 69 w 569"/>
                  <a:gd name="T49" fmla="*/ 5 h 114"/>
                  <a:gd name="T50" fmla="*/ 70 w 569"/>
                  <a:gd name="T51" fmla="*/ 6 h 114"/>
                  <a:gd name="T52" fmla="*/ 70 w 569"/>
                  <a:gd name="T53" fmla="*/ 7 h 114"/>
                  <a:gd name="T54" fmla="*/ 71 w 569"/>
                  <a:gd name="T55" fmla="*/ 8 h 114"/>
                  <a:gd name="T56" fmla="*/ 72 w 569"/>
                  <a:gd name="T57" fmla="*/ 9 h 114"/>
                  <a:gd name="T58" fmla="*/ 71 w 569"/>
                  <a:gd name="T59" fmla="*/ 10 h 114"/>
                  <a:gd name="T60" fmla="*/ 70 w 569"/>
                  <a:gd name="T61" fmla="*/ 10 h 114"/>
                  <a:gd name="T62" fmla="*/ 69 w 569"/>
                  <a:gd name="T63" fmla="*/ 10 h 114"/>
                  <a:gd name="T64" fmla="*/ 69 w 569"/>
                  <a:gd name="T65" fmla="*/ 11 h 114"/>
                  <a:gd name="T66" fmla="*/ 68 w 569"/>
                  <a:gd name="T67" fmla="*/ 11 h 114"/>
                  <a:gd name="T68" fmla="*/ 67 w 569"/>
                  <a:gd name="T69" fmla="*/ 11 h 114"/>
                  <a:gd name="T70" fmla="*/ 66 w 569"/>
                  <a:gd name="T71" fmla="*/ 12 h 114"/>
                  <a:gd name="T72" fmla="*/ 66 w 569"/>
                  <a:gd name="T73" fmla="*/ 12 h 114"/>
                  <a:gd name="T74" fmla="*/ 61 w 569"/>
                  <a:gd name="T75" fmla="*/ 13 h 114"/>
                  <a:gd name="T76" fmla="*/ 57 w 569"/>
                  <a:gd name="T77" fmla="*/ 13 h 114"/>
                  <a:gd name="T78" fmla="*/ 53 w 569"/>
                  <a:gd name="T79" fmla="*/ 14 h 114"/>
                  <a:gd name="T80" fmla="*/ 49 w 569"/>
                  <a:gd name="T81" fmla="*/ 14 h 114"/>
                  <a:gd name="T82" fmla="*/ 45 w 569"/>
                  <a:gd name="T83" fmla="*/ 14 h 114"/>
                  <a:gd name="T84" fmla="*/ 41 w 569"/>
                  <a:gd name="T85" fmla="*/ 15 h 114"/>
                  <a:gd name="T86" fmla="*/ 38 w 569"/>
                  <a:gd name="T87" fmla="*/ 15 h 114"/>
                  <a:gd name="T88" fmla="*/ 34 w 569"/>
                  <a:gd name="T89" fmla="*/ 14 h 114"/>
                  <a:gd name="T90" fmla="*/ 30 w 569"/>
                  <a:gd name="T91" fmla="*/ 14 h 114"/>
                  <a:gd name="T92" fmla="*/ 27 w 569"/>
                  <a:gd name="T93" fmla="*/ 14 h 114"/>
                  <a:gd name="T94" fmla="*/ 23 w 569"/>
                  <a:gd name="T95" fmla="*/ 14 h 114"/>
                  <a:gd name="T96" fmla="*/ 20 w 569"/>
                  <a:gd name="T97" fmla="*/ 13 h 114"/>
                  <a:gd name="T98" fmla="*/ 16 w 569"/>
                  <a:gd name="T99" fmla="*/ 13 h 114"/>
                  <a:gd name="T100" fmla="*/ 12 w 569"/>
                  <a:gd name="T101" fmla="*/ 12 h 114"/>
                  <a:gd name="T102" fmla="*/ 8 w 569"/>
                  <a:gd name="T103" fmla="*/ 12 h 114"/>
                  <a:gd name="T104" fmla="*/ 4 w 569"/>
                  <a:gd name="T105" fmla="*/ 11 h 114"/>
                  <a:gd name="T106" fmla="*/ 3 w 569"/>
                  <a:gd name="T107" fmla="*/ 11 h 114"/>
                  <a:gd name="T108" fmla="*/ 2 w 569"/>
                  <a:gd name="T109" fmla="*/ 10 h 114"/>
                  <a:gd name="T110" fmla="*/ 1 w 569"/>
                  <a:gd name="T111" fmla="*/ 10 h 114"/>
                  <a:gd name="T112" fmla="*/ 0 w 569"/>
                  <a:gd name="T113" fmla="*/ 9 h 114"/>
                  <a:gd name="T114" fmla="*/ 1 w 569"/>
                  <a:gd name="T115" fmla="*/ 8 h 114"/>
                  <a:gd name="T116" fmla="*/ 1 w 569"/>
                  <a:gd name="T117" fmla="*/ 7 h 114"/>
                  <a:gd name="T118" fmla="*/ 1 w 569"/>
                  <a:gd name="T119" fmla="*/ 6 h 114"/>
                  <a:gd name="T120" fmla="*/ 1 w 569"/>
                  <a:gd name="T121" fmla="*/ 5 h 114"/>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569" h="114">
                    <a:moveTo>
                      <a:pt x="6" y="40"/>
                    </a:moveTo>
                    <a:lnTo>
                      <a:pt x="38" y="32"/>
                    </a:lnTo>
                    <a:lnTo>
                      <a:pt x="69" y="24"/>
                    </a:lnTo>
                    <a:lnTo>
                      <a:pt x="100" y="18"/>
                    </a:lnTo>
                    <a:lnTo>
                      <a:pt x="130" y="12"/>
                    </a:lnTo>
                    <a:lnTo>
                      <a:pt x="160" y="8"/>
                    </a:lnTo>
                    <a:lnTo>
                      <a:pt x="190" y="4"/>
                    </a:lnTo>
                    <a:lnTo>
                      <a:pt x="220" y="2"/>
                    </a:lnTo>
                    <a:lnTo>
                      <a:pt x="248" y="1"/>
                    </a:lnTo>
                    <a:lnTo>
                      <a:pt x="277" y="0"/>
                    </a:lnTo>
                    <a:lnTo>
                      <a:pt x="307" y="0"/>
                    </a:lnTo>
                    <a:lnTo>
                      <a:pt x="336" y="0"/>
                    </a:lnTo>
                    <a:lnTo>
                      <a:pt x="365" y="2"/>
                    </a:lnTo>
                    <a:lnTo>
                      <a:pt x="392" y="3"/>
                    </a:lnTo>
                    <a:lnTo>
                      <a:pt x="421" y="7"/>
                    </a:lnTo>
                    <a:lnTo>
                      <a:pt x="450" y="10"/>
                    </a:lnTo>
                    <a:lnTo>
                      <a:pt x="479" y="13"/>
                    </a:lnTo>
                    <a:lnTo>
                      <a:pt x="488" y="17"/>
                    </a:lnTo>
                    <a:lnTo>
                      <a:pt x="496" y="20"/>
                    </a:lnTo>
                    <a:lnTo>
                      <a:pt x="505" y="24"/>
                    </a:lnTo>
                    <a:lnTo>
                      <a:pt x="515" y="26"/>
                    </a:lnTo>
                    <a:lnTo>
                      <a:pt x="523" y="30"/>
                    </a:lnTo>
                    <a:lnTo>
                      <a:pt x="532" y="33"/>
                    </a:lnTo>
                    <a:lnTo>
                      <a:pt x="540" y="36"/>
                    </a:lnTo>
                    <a:lnTo>
                      <a:pt x="549" y="40"/>
                    </a:lnTo>
                    <a:lnTo>
                      <a:pt x="554" y="48"/>
                    </a:lnTo>
                    <a:lnTo>
                      <a:pt x="558" y="56"/>
                    </a:lnTo>
                    <a:lnTo>
                      <a:pt x="564" y="64"/>
                    </a:lnTo>
                    <a:lnTo>
                      <a:pt x="569" y="72"/>
                    </a:lnTo>
                    <a:lnTo>
                      <a:pt x="563" y="74"/>
                    </a:lnTo>
                    <a:lnTo>
                      <a:pt x="557" y="77"/>
                    </a:lnTo>
                    <a:lnTo>
                      <a:pt x="552" y="79"/>
                    </a:lnTo>
                    <a:lnTo>
                      <a:pt x="546" y="81"/>
                    </a:lnTo>
                    <a:lnTo>
                      <a:pt x="540" y="85"/>
                    </a:lnTo>
                    <a:lnTo>
                      <a:pt x="534" y="87"/>
                    </a:lnTo>
                    <a:lnTo>
                      <a:pt x="528" y="89"/>
                    </a:lnTo>
                    <a:lnTo>
                      <a:pt x="523" y="92"/>
                    </a:lnTo>
                    <a:lnTo>
                      <a:pt x="487" y="99"/>
                    </a:lnTo>
                    <a:lnTo>
                      <a:pt x="452" y="103"/>
                    </a:lnTo>
                    <a:lnTo>
                      <a:pt x="420" y="108"/>
                    </a:lnTo>
                    <a:lnTo>
                      <a:pt x="388" y="110"/>
                    </a:lnTo>
                    <a:lnTo>
                      <a:pt x="357" y="112"/>
                    </a:lnTo>
                    <a:lnTo>
                      <a:pt x="327" y="114"/>
                    </a:lnTo>
                    <a:lnTo>
                      <a:pt x="297" y="114"/>
                    </a:lnTo>
                    <a:lnTo>
                      <a:pt x="268" y="112"/>
                    </a:lnTo>
                    <a:lnTo>
                      <a:pt x="239" y="111"/>
                    </a:lnTo>
                    <a:lnTo>
                      <a:pt x="210" y="109"/>
                    </a:lnTo>
                    <a:lnTo>
                      <a:pt x="182" y="106"/>
                    </a:lnTo>
                    <a:lnTo>
                      <a:pt x="153" y="102"/>
                    </a:lnTo>
                    <a:lnTo>
                      <a:pt x="124" y="99"/>
                    </a:lnTo>
                    <a:lnTo>
                      <a:pt x="94" y="94"/>
                    </a:lnTo>
                    <a:lnTo>
                      <a:pt x="63" y="89"/>
                    </a:lnTo>
                    <a:lnTo>
                      <a:pt x="32" y="85"/>
                    </a:lnTo>
                    <a:lnTo>
                      <a:pt x="24" y="81"/>
                    </a:lnTo>
                    <a:lnTo>
                      <a:pt x="16" y="78"/>
                    </a:lnTo>
                    <a:lnTo>
                      <a:pt x="8" y="76"/>
                    </a:lnTo>
                    <a:lnTo>
                      <a:pt x="0" y="72"/>
                    </a:lnTo>
                    <a:lnTo>
                      <a:pt x="2" y="64"/>
                    </a:lnTo>
                    <a:lnTo>
                      <a:pt x="3" y="56"/>
                    </a:lnTo>
                    <a:lnTo>
                      <a:pt x="5" y="48"/>
                    </a:lnTo>
                    <a:lnTo>
                      <a:pt x="6" y="40"/>
                    </a:lnTo>
                    <a:close/>
                  </a:path>
                </a:pathLst>
              </a:custGeom>
              <a:solidFill>
                <a:srgbClr val="CC89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94" name="Freeform 101"/>
              <p:cNvSpPr>
                <a:spLocks/>
              </p:cNvSpPr>
              <p:nvPr/>
            </p:nvSpPr>
            <p:spPr bwMode="auto">
              <a:xfrm>
                <a:off x="4408" y="1881"/>
                <a:ext cx="259" cy="53"/>
              </a:xfrm>
              <a:custGeom>
                <a:avLst/>
                <a:gdLst>
                  <a:gd name="T0" fmla="*/ 1 w 517"/>
                  <a:gd name="T1" fmla="*/ 5 h 105"/>
                  <a:gd name="T2" fmla="*/ 5 w 517"/>
                  <a:gd name="T3" fmla="*/ 4 h 105"/>
                  <a:gd name="T4" fmla="*/ 8 w 517"/>
                  <a:gd name="T5" fmla="*/ 3 h 105"/>
                  <a:gd name="T6" fmla="*/ 12 w 517"/>
                  <a:gd name="T7" fmla="*/ 3 h 105"/>
                  <a:gd name="T8" fmla="*/ 15 w 517"/>
                  <a:gd name="T9" fmla="*/ 2 h 105"/>
                  <a:gd name="T10" fmla="*/ 19 w 517"/>
                  <a:gd name="T11" fmla="*/ 1 h 105"/>
                  <a:gd name="T12" fmla="*/ 22 w 517"/>
                  <a:gd name="T13" fmla="*/ 1 h 105"/>
                  <a:gd name="T14" fmla="*/ 25 w 517"/>
                  <a:gd name="T15" fmla="*/ 1 h 105"/>
                  <a:gd name="T16" fmla="*/ 29 w 517"/>
                  <a:gd name="T17" fmla="*/ 1 h 105"/>
                  <a:gd name="T18" fmla="*/ 32 w 517"/>
                  <a:gd name="T19" fmla="*/ 0 h 105"/>
                  <a:gd name="T20" fmla="*/ 35 w 517"/>
                  <a:gd name="T21" fmla="*/ 0 h 105"/>
                  <a:gd name="T22" fmla="*/ 39 w 517"/>
                  <a:gd name="T23" fmla="*/ 1 h 105"/>
                  <a:gd name="T24" fmla="*/ 42 w 517"/>
                  <a:gd name="T25" fmla="*/ 1 h 105"/>
                  <a:gd name="T26" fmla="*/ 45 w 517"/>
                  <a:gd name="T27" fmla="*/ 1 h 105"/>
                  <a:gd name="T28" fmla="*/ 49 w 517"/>
                  <a:gd name="T29" fmla="*/ 1 h 105"/>
                  <a:gd name="T30" fmla="*/ 52 w 517"/>
                  <a:gd name="T31" fmla="*/ 2 h 105"/>
                  <a:gd name="T32" fmla="*/ 55 w 517"/>
                  <a:gd name="T33" fmla="*/ 2 h 105"/>
                  <a:gd name="T34" fmla="*/ 63 w 517"/>
                  <a:gd name="T35" fmla="*/ 5 h 105"/>
                  <a:gd name="T36" fmla="*/ 65 w 517"/>
                  <a:gd name="T37" fmla="*/ 9 h 105"/>
                  <a:gd name="T38" fmla="*/ 60 w 517"/>
                  <a:gd name="T39" fmla="*/ 11 h 105"/>
                  <a:gd name="T40" fmla="*/ 56 w 517"/>
                  <a:gd name="T41" fmla="*/ 12 h 105"/>
                  <a:gd name="T42" fmla="*/ 52 w 517"/>
                  <a:gd name="T43" fmla="*/ 12 h 105"/>
                  <a:gd name="T44" fmla="*/ 48 w 517"/>
                  <a:gd name="T45" fmla="*/ 13 h 105"/>
                  <a:gd name="T46" fmla="*/ 45 w 517"/>
                  <a:gd name="T47" fmla="*/ 13 h 105"/>
                  <a:gd name="T48" fmla="*/ 41 w 517"/>
                  <a:gd name="T49" fmla="*/ 13 h 105"/>
                  <a:gd name="T50" fmla="*/ 38 w 517"/>
                  <a:gd name="T51" fmla="*/ 14 h 105"/>
                  <a:gd name="T52" fmla="*/ 34 w 517"/>
                  <a:gd name="T53" fmla="*/ 14 h 105"/>
                  <a:gd name="T54" fmla="*/ 31 w 517"/>
                  <a:gd name="T55" fmla="*/ 14 h 105"/>
                  <a:gd name="T56" fmla="*/ 28 w 517"/>
                  <a:gd name="T57" fmla="*/ 13 h 105"/>
                  <a:gd name="T58" fmla="*/ 24 w 517"/>
                  <a:gd name="T59" fmla="*/ 13 h 105"/>
                  <a:gd name="T60" fmla="*/ 21 w 517"/>
                  <a:gd name="T61" fmla="*/ 13 h 105"/>
                  <a:gd name="T62" fmla="*/ 18 w 517"/>
                  <a:gd name="T63" fmla="*/ 12 h 105"/>
                  <a:gd name="T64" fmla="*/ 15 w 517"/>
                  <a:gd name="T65" fmla="*/ 12 h 105"/>
                  <a:gd name="T66" fmla="*/ 11 w 517"/>
                  <a:gd name="T67" fmla="*/ 11 h 105"/>
                  <a:gd name="T68" fmla="*/ 8 w 517"/>
                  <a:gd name="T69" fmla="*/ 11 h 105"/>
                  <a:gd name="T70" fmla="*/ 4 w 517"/>
                  <a:gd name="T71" fmla="*/ 10 h 105"/>
                  <a:gd name="T72" fmla="*/ 0 w 517"/>
                  <a:gd name="T73" fmla="*/ 9 h 105"/>
                  <a:gd name="T74" fmla="*/ 1 w 517"/>
                  <a:gd name="T75" fmla="*/ 5 h 105"/>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0" t="0" r="r" b="b"/>
                <a:pathLst>
                  <a:path w="517" h="105">
                    <a:moveTo>
                      <a:pt x="6" y="38"/>
                    </a:moveTo>
                    <a:lnTo>
                      <a:pt x="34" y="30"/>
                    </a:lnTo>
                    <a:lnTo>
                      <a:pt x="63" y="23"/>
                    </a:lnTo>
                    <a:lnTo>
                      <a:pt x="91" y="17"/>
                    </a:lnTo>
                    <a:lnTo>
                      <a:pt x="118" y="12"/>
                    </a:lnTo>
                    <a:lnTo>
                      <a:pt x="146" y="8"/>
                    </a:lnTo>
                    <a:lnTo>
                      <a:pt x="174" y="4"/>
                    </a:lnTo>
                    <a:lnTo>
                      <a:pt x="200" y="2"/>
                    </a:lnTo>
                    <a:lnTo>
                      <a:pt x="227" y="1"/>
                    </a:lnTo>
                    <a:lnTo>
                      <a:pt x="253" y="0"/>
                    </a:lnTo>
                    <a:lnTo>
                      <a:pt x="280" y="0"/>
                    </a:lnTo>
                    <a:lnTo>
                      <a:pt x="306" y="1"/>
                    </a:lnTo>
                    <a:lnTo>
                      <a:pt x="333" y="2"/>
                    </a:lnTo>
                    <a:lnTo>
                      <a:pt x="358" y="4"/>
                    </a:lnTo>
                    <a:lnTo>
                      <a:pt x="385" y="7"/>
                    </a:lnTo>
                    <a:lnTo>
                      <a:pt x="411" y="10"/>
                    </a:lnTo>
                    <a:lnTo>
                      <a:pt x="438" y="14"/>
                    </a:lnTo>
                    <a:lnTo>
                      <a:pt x="500" y="38"/>
                    </a:lnTo>
                    <a:lnTo>
                      <a:pt x="517" y="67"/>
                    </a:lnTo>
                    <a:lnTo>
                      <a:pt x="477" y="85"/>
                    </a:lnTo>
                    <a:lnTo>
                      <a:pt x="445" y="91"/>
                    </a:lnTo>
                    <a:lnTo>
                      <a:pt x="412" y="95"/>
                    </a:lnTo>
                    <a:lnTo>
                      <a:pt x="382" y="99"/>
                    </a:lnTo>
                    <a:lnTo>
                      <a:pt x="354" y="102"/>
                    </a:lnTo>
                    <a:lnTo>
                      <a:pt x="325" y="103"/>
                    </a:lnTo>
                    <a:lnTo>
                      <a:pt x="297" y="105"/>
                    </a:lnTo>
                    <a:lnTo>
                      <a:pt x="271" y="105"/>
                    </a:lnTo>
                    <a:lnTo>
                      <a:pt x="244" y="105"/>
                    </a:lnTo>
                    <a:lnTo>
                      <a:pt x="218" y="102"/>
                    </a:lnTo>
                    <a:lnTo>
                      <a:pt x="192" y="101"/>
                    </a:lnTo>
                    <a:lnTo>
                      <a:pt x="166" y="99"/>
                    </a:lnTo>
                    <a:lnTo>
                      <a:pt x="139" y="95"/>
                    </a:lnTo>
                    <a:lnTo>
                      <a:pt x="113" y="92"/>
                    </a:lnTo>
                    <a:lnTo>
                      <a:pt x="85" y="87"/>
                    </a:lnTo>
                    <a:lnTo>
                      <a:pt x="57" y="84"/>
                    </a:lnTo>
                    <a:lnTo>
                      <a:pt x="29" y="79"/>
                    </a:lnTo>
                    <a:lnTo>
                      <a:pt x="0" y="67"/>
                    </a:lnTo>
                    <a:lnTo>
                      <a:pt x="6" y="38"/>
                    </a:lnTo>
                    <a:close/>
                  </a:path>
                </a:pathLst>
              </a:custGeom>
              <a:solidFill>
                <a:srgbClr val="D18E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95" name="Freeform 102"/>
              <p:cNvSpPr>
                <a:spLocks/>
              </p:cNvSpPr>
              <p:nvPr/>
            </p:nvSpPr>
            <p:spPr bwMode="auto">
              <a:xfrm>
                <a:off x="4362" y="1905"/>
                <a:ext cx="90" cy="24"/>
              </a:xfrm>
              <a:custGeom>
                <a:avLst/>
                <a:gdLst>
                  <a:gd name="T0" fmla="*/ 11 w 181"/>
                  <a:gd name="T1" fmla="*/ 0 h 47"/>
                  <a:gd name="T2" fmla="*/ 13 w 181"/>
                  <a:gd name="T3" fmla="*/ 0 h 47"/>
                  <a:gd name="T4" fmla="*/ 15 w 181"/>
                  <a:gd name="T5" fmla="*/ 1 h 47"/>
                  <a:gd name="T6" fmla="*/ 17 w 181"/>
                  <a:gd name="T7" fmla="*/ 1 h 47"/>
                  <a:gd name="T8" fmla="*/ 19 w 181"/>
                  <a:gd name="T9" fmla="*/ 1 h 47"/>
                  <a:gd name="T10" fmla="*/ 20 w 181"/>
                  <a:gd name="T11" fmla="*/ 2 h 47"/>
                  <a:gd name="T12" fmla="*/ 21 w 181"/>
                  <a:gd name="T13" fmla="*/ 2 h 47"/>
                  <a:gd name="T14" fmla="*/ 22 w 181"/>
                  <a:gd name="T15" fmla="*/ 3 h 47"/>
                  <a:gd name="T16" fmla="*/ 22 w 181"/>
                  <a:gd name="T17" fmla="*/ 3 h 47"/>
                  <a:gd name="T18" fmla="*/ 22 w 181"/>
                  <a:gd name="T19" fmla="*/ 4 h 47"/>
                  <a:gd name="T20" fmla="*/ 21 w 181"/>
                  <a:gd name="T21" fmla="*/ 5 h 47"/>
                  <a:gd name="T22" fmla="*/ 20 w 181"/>
                  <a:gd name="T23" fmla="*/ 5 h 47"/>
                  <a:gd name="T24" fmla="*/ 19 w 181"/>
                  <a:gd name="T25" fmla="*/ 5 h 47"/>
                  <a:gd name="T26" fmla="*/ 17 w 181"/>
                  <a:gd name="T27" fmla="*/ 6 h 47"/>
                  <a:gd name="T28" fmla="*/ 15 w 181"/>
                  <a:gd name="T29" fmla="*/ 6 h 47"/>
                  <a:gd name="T30" fmla="*/ 13 w 181"/>
                  <a:gd name="T31" fmla="*/ 6 h 47"/>
                  <a:gd name="T32" fmla="*/ 11 w 181"/>
                  <a:gd name="T33" fmla="*/ 6 h 47"/>
                  <a:gd name="T34" fmla="*/ 9 w 181"/>
                  <a:gd name="T35" fmla="*/ 6 h 47"/>
                  <a:gd name="T36" fmla="*/ 7 w 181"/>
                  <a:gd name="T37" fmla="*/ 6 h 47"/>
                  <a:gd name="T38" fmla="*/ 5 w 181"/>
                  <a:gd name="T39" fmla="*/ 6 h 47"/>
                  <a:gd name="T40" fmla="*/ 3 w 181"/>
                  <a:gd name="T41" fmla="*/ 5 h 47"/>
                  <a:gd name="T42" fmla="*/ 1 w 181"/>
                  <a:gd name="T43" fmla="*/ 5 h 47"/>
                  <a:gd name="T44" fmla="*/ 0 w 181"/>
                  <a:gd name="T45" fmla="*/ 5 h 47"/>
                  <a:gd name="T46" fmla="*/ 0 w 181"/>
                  <a:gd name="T47" fmla="*/ 4 h 47"/>
                  <a:gd name="T48" fmla="*/ 0 w 181"/>
                  <a:gd name="T49" fmla="*/ 3 h 47"/>
                  <a:gd name="T50" fmla="*/ 0 w 181"/>
                  <a:gd name="T51" fmla="*/ 3 h 47"/>
                  <a:gd name="T52" fmla="*/ 0 w 181"/>
                  <a:gd name="T53" fmla="*/ 2 h 47"/>
                  <a:gd name="T54" fmla="*/ 1 w 181"/>
                  <a:gd name="T55" fmla="*/ 2 h 47"/>
                  <a:gd name="T56" fmla="*/ 3 w 181"/>
                  <a:gd name="T57" fmla="*/ 1 h 47"/>
                  <a:gd name="T58" fmla="*/ 5 w 181"/>
                  <a:gd name="T59" fmla="*/ 1 h 47"/>
                  <a:gd name="T60" fmla="*/ 7 w 181"/>
                  <a:gd name="T61" fmla="*/ 1 h 47"/>
                  <a:gd name="T62" fmla="*/ 9 w 181"/>
                  <a:gd name="T63" fmla="*/ 0 h 47"/>
                  <a:gd name="T64" fmla="*/ 11 w 181"/>
                  <a:gd name="T65" fmla="*/ 0 h 47"/>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81" h="47">
                    <a:moveTo>
                      <a:pt x="91" y="0"/>
                    </a:moveTo>
                    <a:lnTo>
                      <a:pt x="109" y="0"/>
                    </a:lnTo>
                    <a:lnTo>
                      <a:pt x="126" y="2"/>
                    </a:lnTo>
                    <a:lnTo>
                      <a:pt x="141" y="5"/>
                    </a:lnTo>
                    <a:lnTo>
                      <a:pt x="155" y="7"/>
                    </a:lnTo>
                    <a:lnTo>
                      <a:pt x="165" y="11"/>
                    </a:lnTo>
                    <a:lnTo>
                      <a:pt x="174" y="15"/>
                    </a:lnTo>
                    <a:lnTo>
                      <a:pt x="179" y="20"/>
                    </a:lnTo>
                    <a:lnTo>
                      <a:pt x="181" y="24"/>
                    </a:lnTo>
                    <a:lnTo>
                      <a:pt x="179" y="29"/>
                    </a:lnTo>
                    <a:lnTo>
                      <a:pt x="174" y="33"/>
                    </a:lnTo>
                    <a:lnTo>
                      <a:pt x="165" y="37"/>
                    </a:lnTo>
                    <a:lnTo>
                      <a:pt x="155" y="40"/>
                    </a:lnTo>
                    <a:lnTo>
                      <a:pt x="141" y="44"/>
                    </a:lnTo>
                    <a:lnTo>
                      <a:pt x="126" y="45"/>
                    </a:lnTo>
                    <a:lnTo>
                      <a:pt x="109" y="47"/>
                    </a:lnTo>
                    <a:lnTo>
                      <a:pt x="91" y="47"/>
                    </a:lnTo>
                    <a:lnTo>
                      <a:pt x="73" y="47"/>
                    </a:lnTo>
                    <a:lnTo>
                      <a:pt x="56" y="45"/>
                    </a:lnTo>
                    <a:lnTo>
                      <a:pt x="41" y="44"/>
                    </a:lnTo>
                    <a:lnTo>
                      <a:pt x="27" y="40"/>
                    </a:lnTo>
                    <a:lnTo>
                      <a:pt x="15" y="37"/>
                    </a:lnTo>
                    <a:lnTo>
                      <a:pt x="7" y="33"/>
                    </a:lnTo>
                    <a:lnTo>
                      <a:pt x="3" y="29"/>
                    </a:lnTo>
                    <a:lnTo>
                      <a:pt x="0" y="24"/>
                    </a:lnTo>
                    <a:lnTo>
                      <a:pt x="3" y="20"/>
                    </a:lnTo>
                    <a:lnTo>
                      <a:pt x="7" y="15"/>
                    </a:lnTo>
                    <a:lnTo>
                      <a:pt x="15" y="11"/>
                    </a:lnTo>
                    <a:lnTo>
                      <a:pt x="27" y="7"/>
                    </a:lnTo>
                    <a:lnTo>
                      <a:pt x="41" y="5"/>
                    </a:lnTo>
                    <a:lnTo>
                      <a:pt x="56" y="2"/>
                    </a:lnTo>
                    <a:lnTo>
                      <a:pt x="73" y="0"/>
                    </a:lnTo>
                    <a:lnTo>
                      <a:pt x="91" y="0"/>
                    </a:lnTo>
                    <a:close/>
                  </a:path>
                </a:pathLst>
              </a:custGeom>
              <a:solidFill>
                <a:srgbClr val="00335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96" name="Freeform 103"/>
              <p:cNvSpPr>
                <a:spLocks/>
              </p:cNvSpPr>
              <p:nvPr/>
            </p:nvSpPr>
            <p:spPr bwMode="auto">
              <a:xfrm>
                <a:off x="4362" y="1899"/>
                <a:ext cx="90" cy="23"/>
              </a:xfrm>
              <a:custGeom>
                <a:avLst/>
                <a:gdLst>
                  <a:gd name="T0" fmla="*/ 11 w 181"/>
                  <a:gd name="T1" fmla="*/ 0 h 48"/>
                  <a:gd name="T2" fmla="*/ 13 w 181"/>
                  <a:gd name="T3" fmla="*/ 0 h 48"/>
                  <a:gd name="T4" fmla="*/ 15 w 181"/>
                  <a:gd name="T5" fmla="*/ 0 h 48"/>
                  <a:gd name="T6" fmla="*/ 17 w 181"/>
                  <a:gd name="T7" fmla="*/ 0 h 48"/>
                  <a:gd name="T8" fmla="*/ 19 w 181"/>
                  <a:gd name="T9" fmla="*/ 0 h 48"/>
                  <a:gd name="T10" fmla="*/ 20 w 181"/>
                  <a:gd name="T11" fmla="*/ 1 h 48"/>
                  <a:gd name="T12" fmla="*/ 21 w 181"/>
                  <a:gd name="T13" fmla="*/ 1 h 48"/>
                  <a:gd name="T14" fmla="*/ 22 w 181"/>
                  <a:gd name="T15" fmla="*/ 2 h 48"/>
                  <a:gd name="T16" fmla="*/ 22 w 181"/>
                  <a:gd name="T17" fmla="*/ 3 h 48"/>
                  <a:gd name="T18" fmla="*/ 22 w 181"/>
                  <a:gd name="T19" fmla="*/ 3 h 48"/>
                  <a:gd name="T20" fmla="*/ 21 w 181"/>
                  <a:gd name="T21" fmla="*/ 4 h 48"/>
                  <a:gd name="T22" fmla="*/ 20 w 181"/>
                  <a:gd name="T23" fmla="*/ 4 h 48"/>
                  <a:gd name="T24" fmla="*/ 19 w 181"/>
                  <a:gd name="T25" fmla="*/ 5 h 48"/>
                  <a:gd name="T26" fmla="*/ 17 w 181"/>
                  <a:gd name="T27" fmla="*/ 5 h 48"/>
                  <a:gd name="T28" fmla="*/ 15 w 181"/>
                  <a:gd name="T29" fmla="*/ 5 h 48"/>
                  <a:gd name="T30" fmla="*/ 13 w 181"/>
                  <a:gd name="T31" fmla="*/ 5 h 48"/>
                  <a:gd name="T32" fmla="*/ 11 w 181"/>
                  <a:gd name="T33" fmla="*/ 5 h 48"/>
                  <a:gd name="T34" fmla="*/ 9 w 181"/>
                  <a:gd name="T35" fmla="*/ 5 h 48"/>
                  <a:gd name="T36" fmla="*/ 7 w 181"/>
                  <a:gd name="T37" fmla="*/ 5 h 48"/>
                  <a:gd name="T38" fmla="*/ 5 w 181"/>
                  <a:gd name="T39" fmla="*/ 5 h 48"/>
                  <a:gd name="T40" fmla="*/ 3 w 181"/>
                  <a:gd name="T41" fmla="*/ 5 h 48"/>
                  <a:gd name="T42" fmla="*/ 1 w 181"/>
                  <a:gd name="T43" fmla="*/ 4 h 48"/>
                  <a:gd name="T44" fmla="*/ 0 w 181"/>
                  <a:gd name="T45" fmla="*/ 4 h 48"/>
                  <a:gd name="T46" fmla="*/ 0 w 181"/>
                  <a:gd name="T47" fmla="*/ 3 h 48"/>
                  <a:gd name="T48" fmla="*/ 0 w 181"/>
                  <a:gd name="T49" fmla="*/ 3 h 48"/>
                  <a:gd name="T50" fmla="*/ 0 w 181"/>
                  <a:gd name="T51" fmla="*/ 2 h 48"/>
                  <a:gd name="T52" fmla="*/ 0 w 181"/>
                  <a:gd name="T53" fmla="*/ 1 h 48"/>
                  <a:gd name="T54" fmla="*/ 1 w 181"/>
                  <a:gd name="T55" fmla="*/ 1 h 48"/>
                  <a:gd name="T56" fmla="*/ 3 w 181"/>
                  <a:gd name="T57" fmla="*/ 0 h 48"/>
                  <a:gd name="T58" fmla="*/ 5 w 181"/>
                  <a:gd name="T59" fmla="*/ 0 h 48"/>
                  <a:gd name="T60" fmla="*/ 7 w 181"/>
                  <a:gd name="T61" fmla="*/ 0 h 48"/>
                  <a:gd name="T62" fmla="*/ 9 w 181"/>
                  <a:gd name="T63" fmla="*/ 0 h 48"/>
                  <a:gd name="T64" fmla="*/ 11 w 181"/>
                  <a:gd name="T65" fmla="*/ 0 h 48"/>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81" h="48">
                    <a:moveTo>
                      <a:pt x="91" y="0"/>
                    </a:moveTo>
                    <a:lnTo>
                      <a:pt x="109" y="0"/>
                    </a:lnTo>
                    <a:lnTo>
                      <a:pt x="126" y="3"/>
                    </a:lnTo>
                    <a:lnTo>
                      <a:pt x="141" y="5"/>
                    </a:lnTo>
                    <a:lnTo>
                      <a:pt x="155" y="7"/>
                    </a:lnTo>
                    <a:lnTo>
                      <a:pt x="165" y="12"/>
                    </a:lnTo>
                    <a:lnTo>
                      <a:pt x="174" y="15"/>
                    </a:lnTo>
                    <a:lnTo>
                      <a:pt x="179" y="20"/>
                    </a:lnTo>
                    <a:lnTo>
                      <a:pt x="181" y="24"/>
                    </a:lnTo>
                    <a:lnTo>
                      <a:pt x="179" y="29"/>
                    </a:lnTo>
                    <a:lnTo>
                      <a:pt x="174" y="34"/>
                    </a:lnTo>
                    <a:lnTo>
                      <a:pt x="165" y="37"/>
                    </a:lnTo>
                    <a:lnTo>
                      <a:pt x="155" y="41"/>
                    </a:lnTo>
                    <a:lnTo>
                      <a:pt x="141" y="44"/>
                    </a:lnTo>
                    <a:lnTo>
                      <a:pt x="126" y="45"/>
                    </a:lnTo>
                    <a:lnTo>
                      <a:pt x="109" y="48"/>
                    </a:lnTo>
                    <a:lnTo>
                      <a:pt x="91" y="48"/>
                    </a:lnTo>
                    <a:lnTo>
                      <a:pt x="73" y="48"/>
                    </a:lnTo>
                    <a:lnTo>
                      <a:pt x="56" y="45"/>
                    </a:lnTo>
                    <a:lnTo>
                      <a:pt x="41" y="44"/>
                    </a:lnTo>
                    <a:lnTo>
                      <a:pt x="27" y="41"/>
                    </a:lnTo>
                    <a:lnTo>
                      <a:pt x="15" y="37"/>
                    </a:lnTo>
                    <a:lnTo>
                      <a:pt x="7" y="34"/>
                    </a:lnTo>
                    <a:lnTo>
                      <a:pt x="3" y="29"/>
                    </a:lnTo>
                    <a:lnTo>
                      <a:pt x="0" y="24"/>
                    </a:lnTo>
                    <a:lnTo>
                      <a:pt x="3" y="20"/>
                    </a:lnTo>
                    <a:lnTo>
                      <a:pt x="7" y="15"/>
                    </a:lnTo>
                    <a:lnTo>
                      <a:pt x="15" y="12"/>
                    </a:lnTo>
                    <a:lnTo>
                      <a:pt x="27" y="7"/>
                    </a:lnTo>
                    <a:lnTo>
                      <a:pt x="41" y="5"/>
                    </a:lnTo>
                    <a:lnTo>
                      <a:pt x="56" y="3"/>
                    </a:lnTo>
                    <a:lnTo>
                      <a:pt x="73" y="0"/>
                    </a:lnTo>
                    <a:lnTo>
                      <a:pt x="91" y="0"/>
                    </a:lnTo>
                    <a:close/>
                  </a:path>
                </a:pathLst>
              </a:custGeom>
              <a:solidFill>
                <a:srgbClr val="8C44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97" name="Freeform 104"/>
              <p:cNvSpPr>
                <a:spLocks/>
              </p:cNvSpPr>
              <p:nvPr/>
            </p:nvSpPr>
            <p:spPr bwMode="auto">
              <a:xfrm>
                <a:off x="4256" y="2200"/>
                <a:ext cx="568" cy="60"/>
              </a:xfrm>
              <a:custGeom>
                <a:avLst/>
                <a:gdLst>
                  <a:gd name="T0" fmla="*/ 5 w 1136"/>
                  <a:gd name="T1" fmla="*/ 3 h 119"/>
                  <a:gd name="T2" fmla="*/ 15 w 1136"/>
                  <a:gd name="T3" fmla="*/ 5 h 119"/>
                  <a:gd name="T4" fmla="*/ 24 w 1136"/>
                  <a:gd name="T5" fmla="*/ 7 h 119"/>
                  <a:gd name="T6" fmla="*/ 34 w 1136"/>
                  <a:gd name="T7" fmla="*/ 8 h 119"/>
                  <a:gd name="T8" fmla="*/ 44 w 1136"/>
                  <a:gd name="T9" fmla="*/ 9 h 119"/>
                  <a:gd name="T10" fmla="*/ 54 w 1136"/>
                  <a:gd name="T11" fmla="*/ 10 h 119"/>
                  <a:gd name="T12" fmla="*/ 63 w 1136"/>
                  <a:gd name="T13" fmla="*/ 10 h 119"/>
                  <a:gd name="T14" fmla="*/ 73 w 1136"/>
                  <a:gd name="T15" fmla="*/ 10 h 119"/>
                  <a:gd name="T16" fmla="*/ 82 w 1136"/>
                  <a:gd name="T17" fmla="*/ 9 h 119"/>
                  <a:gd name="T18" fmla="*/ 91 w 1136"/>
                  <a:gd name="T19" fmla="*/ 8 h 119"/>
                  <a:gd name="T20" fmla="*/ 100 w 1136"/>
                  <a:gd name="T21" fmla="*/ 8 h 119"/>
                  <a:gd name="T22" fmla="*/ 108 w 1136"/>
                  <a:gd name="T23" fmla="*/ 6 h 119"/>
                  <a:gd name="T24" fmla="*/ 117 w 1136"/>
                  <a:gd name="T25" fmla="*/ 5 h 119"/>
                  <a:gd name="T26" fmla="*/ 124 w 1136"/>
                  <a:gd name="T27" fmla="*/ 4 h 119"/>
                  <a:gd name="T28" fmla="*/ 132 w 1136"/>
                  <a:gd name="T29" fmla="*/ 3 h 119"/>
                  <a:gd name="T30" fmla="*/ 139 w 1136"/>
                  <a:gd name="T31" fmla="*/ 1 h 119"/>
                  <a:gd name="T32" fmla="*/ 138 w 1136"/>
                  <a:gd name="T33" fmla="*/ 8 h 119"/>
                  <a:gd name="T34" fmla="*/ 128 w 1136"/>
                  <a:gd name="T35" fmla="*/ 10 h 119"/>
                  <a:gd name="T36" fmla="*/ 119 w 1136"/>
                  <a:gd name="T37" fmla="*/ 11 h 119"/>
                  <a:gd name="T38" fmla="*/ 110 w 1136"/>
                  <a:gd name="T39" fmla="*/ 12 h 119"/>
                  <a:gd name="T40" fmla="*/ 102 w 1136"/>
                  <a:gd name="T41" fmla="*/ 13 h 119"/>
                  <a:gd name="T42" fmla="*/ 93 w 1136"/>
                  <a:gd name="T43" fmla="*/ 14 h 119"/>
                  <a:gd name="T44" fmla="*/ 86 w 1136"/>
                  <a:gd name="T45" fmla="*/ 15 h 119"/>
                  <a:gd name="T46" fmla="*/ 78 w 1136"/>
                  <a:gd name="T47" fmla="*/ 15 h 119"/>
                  <a:gd name="T48" fmla="*/ 70 w 1136"/>
                  <a:gd name="T49" fmla="*/ 15 h 119"/>
                  <a:gd name="T50" fmla="*/ 62 w 1136"/>
                  <a:gd name="T51" fmla="*/ 15 h 119"/>
                  <a:gd name="T52" fmla="*/ 54 w 1136"/>
                  <a:gd name="T53" fmla="*/ 15 h 119"/>
                  <a:gd name="T54" fmla="*/ 47 w 1136"/>
                  <a:gd name="T55" fmla="*/ 14 h 119"/>
                  <a:gd name="T56" fmla="*/ 39 w 1136"/>
                  <a:gd name="T57" fmla="*/ 14 h 119"/>
                  <a:gd name="T58" fmla="*/ 31 w 1136"/>
                  <a:gd name="T59" fmla="*/ 13 h 119"/>
                  <a:gd name="T60" fmla="*/ 23 w 1136"/>
                  <a:gd name="T61" fmla="*/ 11 h 119"/>
                  <a:gd name="T62" fmla="*/ 14 w 1136"/>
                  <a:gd name="T63" fmla="*/ 10 h 119"/>
                  <a:gd name="T64" fmla="*/ 6 w 1136"/>
                  <a:gd name="T65" fmla="*/ 8 h 119"/>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136" h="119">
                    <a:moveTo>
                      <a:pt x="0" y="8"/>
                    </a:moveTo>
                    <a:lnTo>
                      <a:pt x="38" y="18"/>
                    </a:lnTo>
                    <a:lnTo>
                      <a:pt x="77" y="28"/>
                    </a:lnTo>
                    <a:lnTo>
                      <a:pt x="115" y="38"/>
                    </a:lnTo>
                    <a:lnTo>
                      <a:pt x="154" y="45"/>
                    </a:lnTo>
                    <a:lnTo>
                      <a:pt x="192" y="51"/>
                    </a:lnTo>
                    <a:lnTo>
                      <a:pt x="231" y="57"/>
                    </a:lnTo>
                    <a:lnTo>
                      <a:pt x="270" y="62"/>
                    </a:lnTo>
                    <a:lnTo>
                      <a:pt x="310" y="66"/>
                    </a:lnTo>
                    <a:lnTo>
                      <a:pt x="348" y="70"/>
                    </a:lnTo>
                    <a:lnTo>
                      <a:pt x="387" y="72"/>
                    </a:lnTo>
                    <a:lnTo>
                      <a:pt x="425" y="73"/>
                    </a:lnTo>
                    <a:lnTo>
                      <a:pt x="464" y="74"/>
                    </a:lnTo>
                    <a:lnTo>
                      <a:pt x="502" y="74"/>
                    </a:lnTo>
                    <a:lnTo>
                      <a:pt x="540" y="74"/>
                    </a:lnTo>
                    <a:lnTo>
                      <a:pt x="577" y="73"/>
                    </a:lnTo>
                    <a:lnTo>
                      <a:pt x="615" y="72"/>
                    </a:lnTo>
                    <a:lnTo>
                      <a:pt x="652" y="70"/>
                    </a:lnTo>
                    <a:lnTo>
                      <a:pt x="687" y="68"/>
                    </a:lnTo>
                    <a:lnTo>
                      <a:pt x="724" y="64"/>
                    </a:lnTo>
                    <a:lnTo>
                      <a:pt x="759" y="61"/>
                    </a:lnTo>
                    <a:lnTo>
                      <a:pt x="795" y="57"/>
                    </a:lnTo>
                    <a:lnTo>
                      <a:pt x="829" y="53"/>
                    </a:lnTo>
                    <a:lnTo>
                      <a:pt x="863" y="48"/>
                    </a:lnTo>
                    <a:lnTo>
                      <a:pt x="896" y="43"/>
                    </a:lnTo>
                    <a:lnTo>
                      <a:pt x="929" y="39"/>
                    </a:lnTo>
                    <a:lnTo>
                      <a:pt x="961" y="33"/>
                    </a:lnTo>
                    <a:lnTo>
                      <a:pt x="992" y="27"/>
                    </a:lnTo>
                    <a:lnTo>
                      <a:pt x="1023" y="23"/>
                    </a:lnTo>
                    <a:lnTo>
                      <a:pt x="1052" y="17"/>
                    </a:lnTo>
                    <a:lnTo>
                      <a:pt x="1080" y="11"/>
                    </a:lnTo>
                    <a:lnTo>
                      <a:pt x="1109" y="5"/>
                    </a:lnTo>
                    <a:lnTo>
                      <a:pt x="1136" y="0"/>
                    </a:lnTo>
                    <a:lnTo>
                      <a:pt x="1099" y="61"/>
                    </a:lnTo>
                    <a:lnTo>
                      <a:pt x="1060" y="68"/>
                    </a:lnTo>
                    <a:lnTo>
                      <a:pt x="1022" y="73"/>
                    </a:lnTo>
                    <a:lnTo>
                      <a:pt x="985" y="80"/>
                    </a:lnTo>
                    <a:lnTo>
                      <a:pt x="949" y="85"/>
                    </a:lnTo>
                    <a:lnTo>
                      <a:pt x="913" y="91"/>
                    </a:lnTo>
                    <a:lnTo>
                      <a:pt x="879" y="95"/>
                    </a:lnTo>
                    <a:lnTo>
                      <a:pt x="844" y="100"/>
                    </a:lnTo>
                    <a:lnTo>
                      <a:pt x="811" y="103"/>
                    </a:lnTo>
                    <a:lnTo>
                      <a:pt x="777" y="107"/>
                    </a:lnTo>
                    <a:lnTo>
                      <a:pt x="744" y="110"/>
                    </a:lnTo>
                    <a:lnTo>
                      <a:pt x="712" y="112"/>
                    </a:lnTo>
                    <a:lnTo>
                      <a:pt x="681" y="115"/>
                    </a:lnTo>
                    <a:lnTo>
                      <a:pt x="648" y="117"/>
                    </a:lnTo>
                    <a:lnTo>
                      <a:pt x="617" y="118"/>
                    </a:lnTo>
                    <a:lnTo>
                      <a:pt x="586" y="119"/>
                    </a:lnTo>
                    <a:lnTo>
                      <a:pt x="555" y="119"/>
                    </a:lnTo>
                    <a:lnTo>
                      <a:pt x="524" y="119"/>
                    </a:lnTo>
                    <a:lnTo>
                      <a:pt x="494" y="119"/>
                    </a:lnTo>
                    <a:lnTo>
                      <a:pt x="463" y="118"/>
                    </a:lnTo>
                    <a:lnTo>
                      <a:pt x="432" y="117"/>
                    </a:lnTo>
                    <a:lnTo>
                      <a:pt x="401" y="115"/>
                    </a:lnTo>
                    <a:lnTo>
                      <a:pt x="369" y="112"/>
                    </a:lnTo>
                    <a:lnTo>
                      <a:pt x="338" y="109"/>
                    </a:lnTo>
                    <a:lnTo>
                      <a:pt x="307" y="106"/>
                    </a:lnTo>
                    <a:lnTo>
                      <a:pt x="276" y="102"/>
                    </a:lnTo>
                    <a:lnTo>
                      <a:pt x="244" y="98"/>
                    </a:lnTo>
                    <a:lnTo>
                      <a:pt x="212" y="93"/>
                    </a:lnTo>
                    <a:lnTo>
                      <a:pt x="178" y="87"/>
                    </a:lnTo>
                    <a:lnTo>
                      <a:pt x="146" y="81"/>
                    </a:lnTo>
                    <a:lnTo>
                      <a:pt x="111" y="76"/>
                    </a:lnTo>
                    <a:lnTo>
                      <a:pt x="77" y="69"/>
                    </a:lnTo>
                    <a:lnTo>
                      <a:pt x="42" y="61"/>
                    </a:lnTo>
                    <a:lnTo>
                      <a:pt x="0" y="8"/>
                    </a:lnTo>
                    <a:close/>
                  </a:path>
                </a:pathLst>
              </a:custGeom>
              <a:solidFill>
                <a:srgbClr val="B76B0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98" name="Freeform 105"/>
              <p:cNvSpPr>
                <a:spLocks/>
              </p:cNvSpPr>
              <p:nvPr/>
            </p:nvSpPr>
            <p:spPr bwMode="auto">
              <a:xfrm>
                <a:off x="4256" y="2527"/>
                <a:ext cx="568" cy="60"/>
              </a:xfrm>
              <a:custGeom>
                <a:avLst/>
                <a:gdLst>
                  <a:gd name="T0" fmla="*/ 5 w 1136"/>
                  <a:gd name="T1" fmla="*/ 3 h 120"/>
                  <a:gd name="T2" fmla="*/ 15 w 1136"/>
                  <a:gd name="T3" fmla="*/ 5 h 120"/>
                  <a:gd name="T4" fmla="*/ 24 w 1136"/>
                  <a:gd name="T5" fmla="*/ 7 h 120"/>
                  <a:gd name="T6" fmla="*/ 34 w 1136"/>
                  <a:gd name="T7" fmla="*/ 8 h 120"/>
                  <a:gd name="T8" fmla="*/ 44 w 1136"/>
                  <a:gd name="T9" fmla="*/ 9 h 120"/>
                  <a:gd name="T10" fmla="*/ 54 w 1136"/>
                  <a:gd name="T11" fmla="*/ 10 h 120"/>
                  <a:gd name="T12" fmla="*/ 63 w 1136"/>
                  <a:gd name="T13" fmla="*/ 10 h 120"/>
                  <a:gd name="T14" fmla="*/ 73 w 1136"/>
                  <a:gd name="T15" fmla="*/ 10 h 120"/>
                  <a:gd name="T16" fmla="*/ 82 w 1136"/>
                  <a:gd name="T17" fmla="*/ 9 h 120"/>
                  <a:gd name="T18" fmla="*/ 91 w 1136"/>
                  <a:gd name="T19" fmla="*/ 8 h 120"/>
                  <a:gd name="T20" fmla="*/ 100 w 1136"/>
                  <a:gd name="T21" fmla="*/ 8 h 120"/>
                  <a:gd name="T22" fmla="*/ 108 w 1136"/>
                  <a:gd name="T23" fmla="*/ 6 h 120"/>
                  <a:gd name="T24" fmla="*/ 117 w 1136"/>
                  <a:gd name="T25" fmla="*/ 5 h 120"/>
                  <a:gd name="T26" fmla="*/ 124 w 1136"/>
                  <a:gd name="T27" fmla="*/ 4 h 120"/>
                  <a:gd name="T28" fmla="*/ 132 w 1136"/>
                  <a:gd name="T29" fmla="*/ 3 h 120"/>
                  <a:gd name="T30" fmla="*/ 139 w 1136"/>
                  <a:gd name="T31" fmla="*/ 1 h 120"/>
                  <a:gd name="T32" fmla="*/ 138 w 1136"/>
                  <a:gd name="T33" fmla="*/ 8 h 120"/>
                  <a:gd name="T34" fmla="*/ 128 w 1136"/>
                  <a:gd name="T35" fmla="*/ 10 h 120"/>
                  <a:gd name="T36" fmla="*/ 119 w 1136"/>
                  <a:gd name="T37" fmla="*/ 11 h 120"/>
                  <a:gd name="T38" fmla="*/ 110 w 1136"/>
                  <a:gd name="T39" fmla="*/ 12 h 120"/>
                  <a:gd name="T40" fmla="*/ 102 w 1136"/>
                  <a:gd name="T41" fmla="*/ 13 h 120"/>
                  <a:gd name="T42" fmla="*/ 93 w 1136"/>
                  <a:gd name="T43" fmla="*/ 14 h 120"/>
                  <a:gd name="T44" fmla="*/ 86 w 1136"/>
                  <a:gd name="T45" fmla="*/ 15 h 120"/>
                  <a:gd name="T46" fmla="*/ 78 w 1136"/>
                  <a:gd name="T47" fmla="*/ 15 h 120"/>
                  <a:gd name="T48" fmla="*/ 70 w 1136"/>
                  <a:gd name="T49" fmla="*/ 15 h 120"/>
                  <a:gd name="T50" fmla="*/ 62 w 1136"/>
                  <a:gd name="T51" fmla="*/ 15 h 120"/>
                  <a:gd name="T52" fmla="*/ 54 w 1136"/>
                  <a:gd name="T53" fmla="*/ 15 h 120"/>
                  <a:gd name="T54" fmla="*/ 47 w 1136"/>
                  <a:gd name="T55" fmla="*/ 14 h 120"/>
                  <a:gd name="T56" fmla="*/ 39 w 1136"/>
                  <a:gd name="T57" fmla="*/ 14 h 120"/>
                  <a:gd name="T58" fmla="*/ 31 w 1136"/>
                  <a:gd name="T59" fmla="*/ 13 h 120"/>
                  <a:gd name="T60" fmla="*/ 23 w 1136"/>
                  <a:gd name="T61" fmla="*/ 11 h 120"/>
                  <a:gd name="T62" fmla="*/ 14 w 1136"/>
                  <a:gd name="T63" fmla="*/ 10 h 120"/>
                  <a:gd name="T64" fmla="*/ 6 w 1136"/>
                  <a:gd name="T65" fmla="*/ 8 h 120"/>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136" h="120">
                    <a:moveTo>
                      <a:pt x="0" y="9"/>
                    </a:moveTo>
                    <a:lnTo>
                      <a:pt x="38" y="19"/>
                    </a:lnTo>
                    <a:lnTo>
                      <a:pt x="77" y="30"/>
                    </a:lnTo>
                    <a:lnTo>
                      <a:pt x="115" y="38"/>
                    </a:lnTo>
                    <a:lnTo>
                      <a:pt x="154" y="46"/>
                    </a:lnTo>
                    <a:lnTo>
                      <a:pt x="192" y="53"/>
                    </a:lnTo>
                    <a:lnTo>
                      <a:pt x="231" y="58"/>
                    </a:lnTo>
                    <a:lnTo>
                      <a:pt x="270" y="63"/>
                    </a:lnTo>
                    <a:lnTo>
                      <a:pt x="310" y="67"/>
                    </a:lnTo>
                    <a:lnTo>
                      <a:pt x="348" y="70"/>
                    </a:lnTo>
                    <a:lnTo>
                      <a:pt x="387" y="72"/>
                    </a:lnTo>
                    <a:lnTo>
                      <a:pt x="425" y="75"/>
                    </a:lnTo>
                    <a:lnTo>
                      <a:pt x="464" y="75"/>
                    </a:lnTo>
                    <a:lnTo>
                      <a:pt x="502" y="76"/>
                    </a:lnTo>
                    <a:lnTo>
                      <a:pt x="540" y="75"/>
                    </a:lnTo>
                    <a:lnTo>
                      <a:pt x="577" y="73"/>
                    </a:lnTo>
                    <a:lnTo>
                      <a:pt x="615" y="72"/>
                    </a:lnTo>
                    <a:lnTo>
                      <a:pt x="652" y="70"/>
                    </a:lnTo>
                    <a:lnTo>
                      <a:pt x="687" y="68"/>
                    </a:lnTo>
                    <a:lnTo>
                      <a:pt x="724" y="64"/>
                    </a:lnTo>
                    <a:lnTo>
                      <a:pt x="759" y="61"/>
                    </a:lnTo>
                    <a:lnTo>
                      <a:pt x="795" y="57"/>
                    </a:lnTo>
                    <a:lnTo>
                      <a:pt x="829" y="53"/>
                    </a:lnTo>
                    <a:lnTo>
                      <a:pt x="863" y="48"/>
                    </a:lnTo>
                    <a:lnTo>
                      <a:pt x="896" y="44"/>
                    </a:lnTo>
                    <a:lnTo>
                      <a:pt x="929" y="39"/>
                    </a:lnTo>
                    <a:lnTo>
                      <a:pt x="961" y="33"/>
                    </a:lnTo>
                    <a:lnTo>
                      <a:pt x="992" y="27"/>
                    </a:lnTo>
                    <a:lnTo>
                      <a:pt x="1023" y="23"/>
                    </a:lnTo>
                    <a:lnTo>
                      <a:pt x="1052" y="17"/>
                    </a:lnTo>
                    <a:lnTo>
                      <a:pt x="1080" y="11"/>
                    </a:lnTo>
                    <a:lnTo>
                      <a:pt x="1109" y="6"/>
                    </a:lnTo>
                    <a:lnTo>
                      <a:pt x="1136" y="0"/>
                    </a:lnTo>
                    <a:lnTo>
                      <a:pt x="1099" y="60"/>
                    </a:lnTo>
                    <a:lnTo>
                      <a:pt x="1060" y="67"/>
                    </a:lnTo>
                    <a:lnTo>
                      <a:pt x="1022" y="73"/>
                    </a:lnTo>
                    <a:lnTo>
                      <a:pt x="985" y="79"/>
                    </a:lnTo>
                    <a:lnTo>
                      <a:pt x="949" y="85"/>
                    </a:lnTo>
                    <a:lnTo>
                      <a:pt x="913" y="90"/>
                    </a:lnTo>
                    <a:lnTo>
                      <a:pt x="879" y="94"/>
                    </a:lnTo>
                    <a:lnTo>
                      <a:pt x="844" y="99"/>
                    </a:lnTo>
                    <a:lnTo>
                      <a:pt x="811" y="103"/>
                    </a:lnTo>
                    <a:lnTo>
                      <a:pt x="777" y="107"/>
                    </a:lnTo>
                    <a:lnTo>
                      <a:pt x="744" y="110"/>
                    </a:lnTo>
                    <a:lnTo>
                      <a:pt x="712" y="113"/>
                    </a:lnTo>
                    <a:lnTo>
                      <a:pt x="681" y="115"/>
                    </a:lnTo>
                    <a:lnTo>
                      <a:pt x="648" y="116"/>
                    </a:lnTo>
                    <a:lnTo>
                      <a:pt x="617" y="118"/>
                    </a:lnTo>
                    <a:lnTo>
                      <a:pt x="586" y="118"/>
                    </a:lnTo>
                    <a:lnTo>
                      <a:pt x="555" y="120"/>
                    </a:lnTo>
                    <a:lnTo>
                      <a:pt x="524" y="120"/>
                    </a:lnTo>
                    <a:lnTo>
                      <a:pt x="494" y="118"/>
                    </a:lnTo>
                    <a:lnTo>
                      <a:pt x="463" y="117"/>
                    </a:lnTo>
                    <a:lnTo>
                      <a:pt x="432" y="116"/>
                    </a:lnTo>
                    <a:lnTo>
                      <a:pt x="401" y="115"/>
                    </a:lnTo>
                    <a:lnTo>
                      <a:pt x="369" y="111"/>
                    </a:lnTo>
                    <a:lnTo>
                      <a:pt x="338" y="109"/>
                    </a:lnTo>
                    <a:lnTo>
                      <a:pt x="307" y="106"/>
                    </a:lnTo>
                    <a:lnTo>
                      <a:pt x="276" y="102"/>
                    </a:lnTo>
                    <a:lnTo>
                      <a:pt x="244" y="98"/>
                    </a:lnTo>
                    <a:lnTo>
                      <a:pt x="212" y="92"/>
                    </a:lnTo>
                    <a:lnTo>
                      <a:pt x="178" y="87"/>
                    </a:lnTo>
                    <a:lnTo>
                      <a:pt x="146" y="80"/>
                    </a:lnTo>
                    <a:lnTo>
                      <a:pt x="111" y="75"/>
                    </a:lnTo>
                    <a:lnTo>
                      <a:pt x="77" y="68"/>
                    </a:lnTo>
                    <a:lnTo>
                      <a:pt x="42" y="60"/>
                    </a:lnTo>
                    <a:lnTo>
                      <a:pt x="0" y="9"/>
                    </a:lnTo>
                    <a:close/>
                  </a:path>
                </a:pathLst>
              </a:custGeom>
              <a:solidFill>
                <a:srgbClr val="B76B0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0999" name="Freeform 106"/>
              <p:cNvSpPr>
                <a:spLocks/>
              </p:cNvSpPr>
              <p:nvPr/>
            </p:nvSpPr>
            <p:spPr bwMode="auto">
              <a:xfrm>
                <a:off x="4256" y="2837"/>
                <a:ext cx="568" cy="76"/>
              </a:xfrm>
              <a:custGeom>
                <a:avLst/>
                <a:gdLst>
                  <a:gd name="T0" fmla="*/ 4 w 1136"/>
                  <a:gd name="T1" fmla="*/ 3 h 152"/>
                  <a:gd name="T2" fmla="*/ 12 w 1136"/>
                  <a:gd name="T3" fmla="*/ 6 h 152"/>
                  <a:gd name="T4" fmla="*/ 20 w 1136"/>
                  <a:gd name="T5" fmla="*/ 9 h 152"/>
                  <a:gd name="T6" fmla="*/ 29 w 1136"/>
                  <a:gd name="T7" fmla="*/ 11 h 152"/>
                  <a:gd name="T8" fmla="*/ 38 w 1136"/>
                  <a:gd name="T9" fmla="*/ 12 h 152"/>
                  <a:gd name="T10" fmla="*/ 47 w 1136"/>
                  <a:gd name="T11" fmla="*/ 13 h 152"/>
                  <a:gd name="T12" fmla="*/ 57 w 1136"/>
                  <a:gd name="T13" fmla="*/ 13 h 152"/>
                  <a:gd name="T14" fmla="*/ 67 w 1136"/>
                  <a:gd name="T15" fmla="*/ 13 h 152"/>
                  <a:gd name="T16" fmla="*/ 76 w 1136"/>
                  <a:gd name="T17" fmla="*/ 12 h 152"/>
                  <a:gd name="T18" fmla="*/ 86 w 1136"/>
                  <a:gd name="T19" fmla="*/ 11 h 152"/>
                  <a:gd name="T20" fmla="*/ 96 w 1136"/>
                  <a:gd name="T21" fmla="*/ 10 h 152"/>
                  <a:gd name="T22" fmla="*/ 105 w 1136"/>
                  <a:gd name="T23" fmla="*/ 9 h 152"/>
                  <a:gd name="T24" fmla="*/ 114 w 1136"/>
                  <a:gd name="T25" fmla="*/ 7 h 152"/>
                  <a:gd name="T26" fmla="*/ 123 w 1136"/>
                  <a:gd name="T27" fmla="*/ 5 h 152"/>
                  <a:gd name="T28" fmla="*/ 131 w 1136"/>
                  <a:gd name="T29" fmla="*/ 3 h 152"/>
                  <a:gd name="T30" fmla="*/ 139 w 1136"/>
                  <a:gd name="T31" fmla="*/ 1 h 152"/>
                  <a:gd name="T32" fmla="*/ 138 w 1136"/>
                  <a:gd name="T33" fmla="*/ 6 h 152"/>
                  <a:gd name="T34" fmla="*/ 130 w 1136"/>
                  <a:gd name="T35" fmla="*/ 9 h 152"/>
                  <a:gd name="T36" fmla="*/ 122 w 1136"/>
                  <a:gd name="T37" fmla="*/ 12 h 152"/>
                  <a:gd name="T38" fmla="*/ 113 w 1136"/>
                  <a:gd name="T39" fmla="*/ 14 h 152"/>
                  <a:gd name="T40" fmla="*/ 105 w 1136"/>
                  <a:gd name="T41" fmla="*/ 15 h 152"/>
                  <a:gd name="T42" fmla="*/ 96 w 1136"/>
                  <a:gd name="T43" fmla="*/ 17 h 152"/>
                  <a:gd name="T44" fmla="*/ 87 w 1136"/>
                  <a:gd name="T45" fmla="*/ 18 h 152"/>
                  <a:gd name="T46" fmla="*/ 78 w 1136"/>
                  <a:gd name="T47" fmla="*/ 19 h 152"/>
                  <a:gd name="T48" fmla="*/ 69 w 1136"/>
                  <a:gd name="T49" fmla="*/ 19 h 152"/>
                  <a:gd name="T50" fmla="*/ 61 w 1136"/>
                  <a:gd name="T51" fmla="*/ 19 h 152"/>
                  <a:gd name="T52" fmla="*/ 52 w 1136"/>
                  <a:gd name="T53" fmla="*/ 19 h 152"/>
                  <a:gd name="T54" fmla="*/ 44 w 1136"/>
                  <a:gd name="T55" fmla="*/ 18 h 152"/>
                  <a:gd name="T56" fmla="*/ 36 w 1136"/>
                  <a:gd name="T57" fmla="*/ 17 h 152"/>
                  <a:gd name="T58" fmla="*/ 28 w 1136"/>
                  <a:gd name="T59" fmla="*/ 16 h 152"/>
                  <a:gd name="T60" fmla="*/ 20 w 1136"/>
                  <a:gd name="T61" fmla="*/ 14 h 152"/>
                  <a:gd name="T62" fmla="*/ 13 w 1136"/>
                  <a:gd name="T63" fmla="*/ 12 h 152"/>
                  <a:gd name="T64" fmla="*/ 6 w 1136"/>
                  <a:gd name="T65" fmla="*/ 9 h 152"/>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Lst>
                <a:ahLst/>
                <a:cxnLst>
                  <a:cxn ang="T66">
                    <a:pos x="T0" y="T1"/>
                  </a:cxn>
                  <a:cxn ang="T67">
                    <a:pos x="T2" y="T3"/>
                  </a:cxn>
                  <a:cxn ang="T68">
                    <a:pos x="T4" y="T5"/>
                  </a:cxn>
                  <a:cxn ang="T69">
                    <a:pos x="T6" y="T7"/>
                  </a:cxn>
                  <a:cxn ang="T70">
                    <a:pos x="T8" y="T9"/>
                  </a:cxn>
                  <a:cxn ang="T71">
                    <a:pos x="T10" y="T11"/>
                  </a:cxn>
                  <a:cxn ang="T72">
                    <a:pos x="T12" y="T13"/>
                  </a:cxn>
                  <a:cxn ang="T73">
                    <a:pos x="T14" y="T15"/>
                  </a:cxn>
                  <a:cxn ang="T74">
                    <a:pos x="T16" y="T17"/>
                  </a:cxn>
                  <a:cxn ang="T75">
                    <a:pos x="T18" y="T19"/>
                  </a:cxn>
                  <a:cxn ang="T76">
                    <a:pos x="T20" y="T21"/>
                  </a:cxn>
                  <a:cxn ang="T77">
                    <a:pos x="T22" y="T23"/>
                  </a:cxn>
                  <a:cxn ang="T78">
                    <a:pos x="T24" y="T25"/>
                  </a:cxn>
                  <a:cxn ang="T79">
                    <a:pos x="T26" y="T27"/>
                  </a:cxn>
                  <a:cxn ang="T80">
                    <a:pos x="T28" y="T29"/>
                  </a:cxn>
                  <a:cxn ang="T81">
                    <a:pos x="T30" y="T31"/>
                  </a:cxn>
                  <a:cxn ang="T82">
                    <a:pos x="T32" y="T33"/>
                  </a:cxn>
                  <a:cxn ang="T83">
                    <a:pos x="T34" y="T35"/>
                  </a:cxn>
                  <a:cxn ang="T84">
                    <a:pos x="T36" y="T37"/>
                  </a:cxn>
                  <a:cxn ang="T85">
                    <a:pos x="T38" y="T39"/>
                  </a:cxn>
                  <a:cxn ang="T86">
                    <a:pos x="T40" y="T41"/>
                  </a:cxn>
                  <a:cxn ang="T87">
                    <a:pos x="T42" y="T43"/>
                  </a:cxn>
                  <a:cxn ang="T88">
                    <a:pos x="T44" y="T45"/>
                  </a:cxn>
                  <a:cxn ang="T89">
                    <a:pos x="T46" y="T47"/>
                  </a:cxn>
                  <a:cxn ang="T90">
                    <a:pos x="T48" y="T49"/>
                  </a:cxn>
                  <a:cxn ang="T91">
                    <a:pos x="T50" y="T51"/>
                  </a:cxn>
                  <a:cxn ang="T92">
                    <a:pos x="T52" y="T53"/>
                  </a:cxn>
                  <a:cxn ang="T93">
                    <a:pos x="T54" y="T55"/>
                  </a:cxn>
                  <a:cxn ang="T94">
                    <a:pos x="T56" y="T57"/>
                  </a:cxn>
                  <a:cxn ang="T95">
                    <a:pos x="T58" y="T59"/>
                  </a:cxn>
                  <a:cxn ang="T96">
                    <a:pos x="T60" y="T61"/>
                  </a:cxn>
                  <a:cxn ang="T97">
                    <a:pos x="T62" y="T63"/>
                  </a:cxn>
                  <a:cxn ang="T98">
                    <a:pos x="T64" y="T65"/>
                  </a:cxn>
                </a:cxnLst>
                <a:rect l="0" t="0" r="r" b="b"/>
                <a:pathLst>
                  <a:path w="1136" h="152">
                    <a:moveTo>
                      <a:pt x="0" y="8"/>
                    </a:moveTo>
                    <a:lnTo>
                      <a:pt x="28" y="23"/>
                    </a:lnTo>
                    <a:lnTo>
                      <a:pt x="58" y="36"/>
                    </a:lnTo>
                    <a:lnTo>
                      <a:pt x="89" y="48"/>
                    </a:lnTo>
                    <a:lnTo>
                      <a:pt x="122" y="58"/>
                    </a:lnTo>
                    <a:lnTo>
                      <a:pt x="156" y="67"/>
                    </a:lnTo>
                    <a:lnTo>
                      <a:pt x="190" y="75"/>
                    </a:lnTo>
                    <a:lnTo>
                      <a:pt x="225" y="81"/>
                    </a:lnTo>
                    <a:lnTo>
                      <a:pt x="261" y="87"/>
                    </a:lnTo>
                    <a:lnTo>
                      <a:pt x="298" y="91"/>
                    </a:lnTo>
                    <a:lnTo>
                      <a:pt x="336" y="95"/>
                    </a:lnTo>
                    <a:lnTo>
                      <a:pt x="374" y="97"/>
                    </a:lnTo>
                    <a:lnTo>
                      <a:pt x="412" y="98"/>
                    </a:lnTo>
                    <a:lnTo>
                      <a:pt x="451" y="99"/>
                    </a:lnTo>
                    <a:lnTo>
                      <a:pt x="490" y="98"/>
                    </a:lnTo>
                    <a:lnTo>
                      <a:pt x="530" y="97"/>
                    </a:lnTo>
                    <a:lnTo>
                      <a:pt x="569" y="96"/>
                    </a:lnTo>
                    <a:lnTo>
                      <a:pt x="608" y="92"/>
                    </a:lnTo>
                    <a:lnTo>
                      <a:pt x="647" y="89"/>
                    </a:lnTo>
                    <a:lnTo>
                      <a:pt x="686" y="86"/>
                    </a:lnTo>
                    <a:lnTo>
                      <a:pt x="724" y="81"/>
                    </a:lnTo>
                    <a:lnTo>
                      <a:pt x="762" y="76"/>
                    </a:lnTo>
                    <a:lnTo>
                      <a:pt x="800" y="71"/>
                    </a:lnTo>
                    <a:lnTo>
                      <a:pt x="838" y="65"/>
                    </a:lnTo>
                    <a:lnTo>
                      <a:pt x="875" y="58"/>
                    </a:lnTo>
                    <a:lnTo>
                      <a:pt x="911" y="52"/>
                    </a:lnTo>
                    <a:lnTo>
                      <a:pt x="946" y="45"/>
                    </a:lnTo>
                    <a:lnTo>
                      <a:pt x="980" y="38"/>
                    </a:lnTo>
                    <a:lnTo>
                      <a:pt x="1014" y="30"/>
                    </a:lnTo>
                    <a:lnTo>
                      <a:pt x="1046" y="23"/>
                    </a:lnTo>
                    <a:lnTo>
                      <a:pt x="1077" y="15"/>
                    </a:lnTo>
                    <a:lnTo>
                      <a:pt x="1107" y="8"/>
                    </a:lnTo>
                    <a:lnTo>
                      <a:pt x="1136" y="0"/>
                    </a:lnTo>
                    <a:lnTo>
                      <a:pt x="1099" y="48"/>
                    </a:lnTo>
                    <a:lnTo>
                      <a:pt x="1067" y="59"/>
                    </a:lnTo>
                    <a:lnTo>
                      <a:pt x="1034" y="69"/>
                    </a:lnTo>
                    <a:lnTo>
                      <a:pt x="1002" y="80"/>
                    </a:lnTo>
                    <a:lnTo>
                      <a:pt x="969" y="89"/>
                    </a:lnTo>
                    <a:lnTo>
                      <a:pt x="935" y="98"/>
                    </a:lnTo>
                    <a:lnTo>
                      <a:pt x="902" y="106"/>
                    </a:lnTo>
                    <a:lnTo>
                      <a:pt x="867" y="113"/>
                    </a:lnTo>
                    <a:lnTo>
                      <a:pt x="833" y="120"/>
                    </a:lnTo>
                    <a:lnTo>
                      <a:pt x="798" y="127"/>
                    </a:lnTo>
                    <a:lnTo>
                      <a:pt x="762" y="132"/>
                    </a:lnTo>
                    <a:lnTo>
                      <a:pt x="728" y="137"/>
                    </a:lnTo>
                    <a:lnTo>
                      <a:pt x="692" y="141"/>
                    </a:lnTo>
                    <a:lnTo>
                      <a:pt x="658" y="144"/>
                    </a:lnTo>
                    <a:lnTo>
                      <a:pt x="622" y="148"/>
                    </a:lnTo>
                    <a:lnTo>
                      <a:pt x="587" y="150"/>
                    </a:lnTo>
                    <a:lnTo>
                      <a:pt x="551" y="151"/>
                    </a:lnTo>
                    <a:lnTo>
                      <a:pt x="517" y="152"/>
                    </a:lnTo>
                    <a:lnTo>
                      <a:pt x="482" y="152"/>
                    </a:lnTo>
                    <a:lnTo>
                      <a:pt x="448" y="151"/>
                    </a:lnTo>
                    <a:lnTo>
                      <a:pt x="413" y="150"/>
                    </a:lnTo>
                    <a:lnTo>
                      <a:pt x="380" y="148"/>
                    </a:lnTo>
                    <a:lnTo>
                      <a:pt x="346" y="144"/>
                    </a:lnTo>
                    <a:lnTo>
                      <a:pt x="313" y="141"/>
                    </a:lnTo>
                    <a:lnTo>
                      <a:pt x="281" y="136"/>
                    </a:lnTo>
                    <a:lnTo>
                      <a:pt x="248" y="130"/>
                    </a:lnTo>
                    <a:lnTo>
                      <a:pt x="217" y="125"/>
                    </a:lnTo>
                    <a:lnTo>
                      <a:pt x="186" y="118"/>
                    </a:lnTo>
                    <a:lnTo>
                      <a:pt x="156" y="111"/>
                    </a:lnTo>
                    <a:lnTo>
                      <a:pt x="126" y="102"/>
                    </a:lnTo>
                    <a:lnTo>
                      <a:pt x="97" y="92"/>
                    </a:lnTo>
                    <a:lnTo>
                      <a:pt x="70" y="82"/>
                    </a:lnTo>
                    <a:lnTo>
                      <a:pt x="42" y="72"/>
                    </a:lnTo>
                    <a:lnTo>
                      <a:pt x="0" y="8"/>
                    </a:lnTo>
                    <a:close/>
                  </a:path>
                </a:pathLst>
              </a:custGeom>
              <a:solidFill>
                <a:srgbClr val="B76B05"/>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00" name="Freeform 107"/>
              <p:cNvSpPr>
                <a:spLocks/>
              </p:cNvSpPr>
              <p:nvPr/>
            </p:nvSpPr>
            <p:spPr bwMode="auto">
              <a:xfrm>
                <a:off x="4310" y="2016"/>
                <a:ext cx="210" cy="209"/>
              </a:xfrm>
              <a:custGeom>
                <a:avLst/>
                <a:gdLst>
                  <a:gd name="T0" fmla="*/ 0 w 420"/>
                  <a:gd name="T1" fmla="*/ 0 h 417"/>
                  <a:gd name="T2" fmla="*/ 20 w 420"/>
                  <a:gd name="T3" fmla="*/ 4 h 417"/>
                  <a:gd name="T4" fmla="*/ 53 w 420"/>
                  <a:gd name="T5" fmla="*/ 6 h 417"/>
                  <a:gd name="T6" fmla="*/ 53 w 420"/>
                  <a:gd name="T7" fmla="*/ 53 h 417"/>
                  <a:gd name="T8" fmla="*/ 50 w 420"/>
                  <a:gd name="T9" fmla="*/ 53 h 417"/>
                  <a:gd name="T10" fmla="*/ 46 w 420"/>
                  <a:gd name="T11" fmla="*/ 53 h 417"/>
                  <a:gd name="T12" fmla="*/ 43 w 420"/>
                  <a:gd name="T13" fmla="*/ 52 h 417"/>
                  <a:gd name="T14" fmla="*/ 39 w 420"/>
                  <a:gd name="T15" fmla="*/ 52 h 417"/>
                  <a:gd name="T16" fmla="*/ 36 w 420"/>
                  <a:gd name="T17" fmla="*/ 52 h 417"/>
                  <a:gd name="T18" fmla="*/ 33 w 420"/>
                  <a:gd name="T19" fmla="*/ 52 h 417"/>
                  <a:gd name="T20" fmla="*/ 30 w 420"/>
                  <a:gd name="T21" fmla="*/ 52 h 417"/>
                  <a:gd name="T22" fmla="*/ 26 w 420"/>
                  <a:gd name="T23" fmla="*/ 51 h 417"/>
                  <a:gd name="T24" fmla="*/ 23 w 420"/>
                  <a:gd name="T25" fmla="*/ 51 h 417"/>
                  <a:gd name="T26" fmla="*/ 20 w 420"/>
                  <a:gd name="T27" fmla="*/ 51 h 417"/>
                  <a:gd name="T28" fmla="*/ 17 w 420"/>
                  <a:gd name="T29" fmla="*/ 50 h 417"/>
                  <a:gd name="T30" fmla="*/ 14 w 420"/>
                  <a:gd name="T31" fmla="*/ 50 h 417"/>
                  <a:gd name="T32" fmla="*/ 10 w 420"/>
                  <a:gd name="T33" fmla="*/ 50 h 417"/>
                  <a:gd name="T34" fmla="*/ 7 w 420"/>
                  <a:gd name="T35" fmla="*/ 49 h 417"/>
                  <a:gd name="T36" fmla="*/ 4 w 420"/>
                  <a:gd name="T37" fmla="*/ 48 h 417"/>
                  <a:gd name="T38" fmla="*/ 1 w 420"/>
                  <a:gd name="T39" fmla="*/ 48 h 417"/>
                  <a:gd name="T40" fmla="*/ 1 w 420"/>
                  <a:gd name="T41" fmla="*/ 17 h 417"/>
                  <a:gd name="T42" fmla="*/ 0 w 420"/>
                  <a:gd name="T43" fmla="*/ 0 h 417"/>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420" h="417">
                    <a:moveTo>
                      <a:pt x="0" y="0"/>
                    </a:moveTo>
                    <a:lnTo>
                      <a:pt x="159" y="29"/>
                    </a:lnTo>
                    <a:lnTo>
                      <a:pt x="420" y="41"/>
                    </a:lnTo>
                    <a:lnTo>
                      <a:pt x="420" y="417"/>
                    </a:lnTo>
                    <a:lnTo>
                      <a:pt x="393" y="417"/>
                    </a:lnTo>
                    <a:lnTo>
                      <a:pt x="365" y="417"/>
                    </a:lnTo>
                    <a:lnTo>
                      <a:pt x="338" y="416"/>
                    </a:lnTo>
                    <a:lnTo>
                      <a:pt x="312" y="415"/>
                    </a:lnTo>
                    <a:lnTo>
                      <a:pt x="285" y="414"/>
                    </a:lnTo>
                    <a:lnTo>
                      <a:pt x="259" y="413"/>
                    </a:lnTo>
                    <a:lnTo>
                      <a:pt x="234" y="410"/>
                    </a:lnTo>
                    <a:lnTo>
                      <a:pt x="208" y="408"/>
                    </a:lnTo>
                    <a:lnTo>
                      <a:pt x="183" y="406"/>
                    </a:lnTo>
                    <a:lnTo>
                      <a:pt x="158" y="403"/>
                    </a:lnTo>
                    <a:lnTo>
                      <a:pt x="132" y="400"/>
                    </a:lnTo>
                    <a:lnTo>
                      <a:pt x="107" y="396"/>
                    </a:lnTo>
                    <a:lnTo>
                      <a:pt x="80" y="393"/>
                    </a:lnTo>
                    <a:lnTo>
                      <a:pt x="54" y="388"/>
                    </a:lnTo>
                    <a:lnTo>
                      <a:pt x="27" y="384"/>
                    </a:lnTo>
                    <a:lnTo>
                      <a:pt x="1" y="379"/>
                    </a:lnTo>
                    <a:lnTo>
                      <a:pt x="1" y="132"/>
                    </a:lnTo>
                    <a:lnTo>
                      <a:pt x="0" y="0"/>
                    </a:lnTo>
                    <a:close/>
                  </a:path>
                </a:pathLst>
              </a:custGeom>
              <a:solidFill>
                <a:srgbClr val="D18E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01" name="Freeform 108"/>
              <p:cNvSpPr>
                <a:spLocks/>
              </p:cNvSpPr>
              <p:nvPr/>
            </p:nvSpPr>
            <p:spPr bwMode="auto">
              <a:xfrm>
                <a:off x="4362" y="2048"/>
                <a:ext cx="106" cy="143"/>
              </a:xfrm>
              <a:custGeom>
                <a:avLst/>
                <a:gdLst>
                  <a:gd name="T0" fmla="*/ 11 w 210"/>
                  <a:gd name="T1" fmla="*/ 0 h 285"/>
                  <a:gd name="T2" fmla="*/ 3 w 210"/>
                  <a:gd name="T3" fmla="*/ 3 h 285"/>
                  <a:gd name="T4" fmla="*/ 2 w 210"/>
                  <a:gd name="T5" fmla="*/ 11 h 285"/>
                  <a:gd name="T6" fmla="*/ 0 w 210"/>
                  <a:gd name="T7" fmla="*/ 16 h 285"/>
                  <a:gd name="T8" fmla="*/ 5 w 210"/>
                  <a:gd name="T9" fmla="*/ 18 h 285"/>
                  <a:gd name="T10" fmla="*/ 6 w 210"/>
                  <a:gd name="T11" fmla="*/ 21 h 285"/>
                  <a:gd name="T12" fmla="*/ 6 w 210"/>
                  <a:gd name="T13" fmla="*/ 27 h 285"/>
                  <a:gd name="T14" fmla="*/ 7 w 210"/>
                  <a:gd name="T15" fmla="*/ 34 h 285"/>
                  <a:gd name="T16" fmla="*/ 11 w 210"/>
                  <a:gd name="T17" fmla="*/ 36 h 285"/>
                  <a:gd name="T18" fmla="*/ 18 w 210"/>
                  <a:gd name="T19" fmla="*/ 35 h 285"/>
                  <a:gd name="T20" fmla="*/ 19 w 210"/>
                  <a:gd name="T21" fmla="*/ 25 h 285"/>
                  <a:gd name="T22" fmla="*/ 22 w 210"/>
                  <a:gd name="T23" fmla="*/ 19 h 285"/>
                  <a:gd name="T24" fmla="*/ 26 w 210"/>
                  <a:gd name="T25" fmla="*/ 18 h 285"/>
                  <a:gd name="T26" fmla="*/ 27 w 210"/>
                  <a:gd name="T27" fmla="*/ 9 h 285"/>
                  <a:gd name="T28" fmla="*/ 25 w 210"/>
                  <a:gd name="T29" fmla="*/ 3 h 285"/>
                  <a:gd name="T30" fmla="*/ 18 w 210"/>
                  <a:gd name="T31" fmla="*/ 1 h 285"/>
                  <a:gd name="T32" fmla="*/ 11 w 210"/>
                  <a:gd name="T33" fmla="*/ 0 h 28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210" h="285">
                    <a:moveTo>
                      <a:pt x="84" y="0"/>
                    </a:moveTo>
                    <a:lnTo>
                      <a:pt x="19" y="24"/>
                    </a:lnTo>
                    <a:lnTo>
                      <a:pt x="12" y="86"/>
                    </a:lnTo>
                    <a:lnTo>
                      <a:pt x="0" y="125"/>
                    </a:lnTo>
                    <a:lnTo>
                      <a:pt x="33" y="137"/>
                    </a:lnTo>
                    <a:lnTo>
                      <a:pt x="43" y="161"/>
                    </a:lnTo>
                    <a:lnTo>
                      <a:pt x="41" y="210"/>
                    </a:lnTo>
                    <a:lnTo>
                      <a:pt x="53" y="269"/>
                    </a:lnTo>
                    <a:lnTo>
                      <a:pt x="87" y="285"/>
                    </a:lnTo>
                    <a:lnTo>
                      <a:pt x="138" y="276"/>
                    </a:lnTo>
                    <a:lnTo>
                      <a:pt x="149" y="196"/>
                    </a:lnTo>
                    <a:lnTo>
                      <a:pt x="169" y="146"/>
                    </a:lnTo>
                    <a:lnTo>
                      <a:pt x="201" y="144"/>
                    </a:lnTo>
                    <a:lnTo>
                      <a:pt x="210" y="67"/>
                    </a:lnTo>
                    <a:lnTo>
                      <a:pt x="198" y="23"/>
                    </a:lnTo>
                    <a:lnTo>
                      <a:pt x="140" y="3"/>
                    </a:lnTo>
                    <a:lnTo>
                      <a:pt x="84" y="0"/>
                    </a:lnTo>
                    <a:close/>
                  </a:path>
                </a:pathLst>
              </a:custGeom>
              <a:solidFill>
                <a:srgbClr val="00335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02" name="Freeform 109"/>
              <p:cNvSpPr>
                <a:spLocks/>
              </p:cNvSpPr>
              <p:nvPr/>
            </p:nvSpPr>
            <p:spPr bwMode="auto">
              <a:xfrm>
                <a:off x="4333" y="2120"/>
                <a:ext cx="157" cy="80"/>
              </a:xfrm>
              <a:custGeom>
                <a:avLst/>
                <a:gdLst>
                  <a:gd name="T0" fmla="*/ 32 w 312"/>
                  <a:gd name="T1" fmla="*/ 5 h 160"/>
                  <a:gd name="T2" fmla="*/ 8 w 312"/>
                  <a:gd name="T3" fmla="*/ 14 h 160"/>
                  <a:gd name="T4" fmla="*/ 4 w 312"/>
                  <a:gd name="T5" fmla="*/ 11 h 160"/>
                  <a:gd name="T6" fmla="*/ 0 w 312"/>
                  <a:gd name="T7" fmla="*/ 16 h 160"/>
                  <a:gd name="T8" fmla="*/ 2 w 312"/>
                  <a:gd name="T9" fmla="*/ 20 h 160"/>
                  <a:gd name="T10" fmla="*/ 8 w 312"/>
                  <a:gd name="T11" fmla="*/ 20 h 160"/>
                  <a:gd name="T12" fmla="*/ 9 w 312"/>
                  <a:gd name="T13" fmla="*/ 18 h 160"/>
                  <a:gd name="T14" fmla="*/ 10 w 312"/>
                  <a:gd name="T15" fmla="*/ 17 h 160"/>
                  <a:gd name="T16" fmla="*/ 34 w 312"/>
                  <a:gd name="T17" fmla="*/ 9 h 160"/>
                  <a:gd name="T18" fmla="*/ 37 w 312"/>
                  <a:gd name="T19" fmla="*/ 10 h 160"/>
                  <a:gd name="T20" fmla="*/ 40 w 312"/>
                  <a:gd name="T21" fmla="*/ 5 h 160"/>
                  <a:gd name="T22" fmla="*/ 37 w 312"/>
                  <a:gd name="T23" fmla="*/ 0 h 160"/>
                  <a:gd name="T24" fmla="*/ 33 w 312"/>
                  <a:gd name="T25" fmla="*/ 1 h 160"/>
                  <a:gd name="T26" fmla="*/ 33 w 312"/>
                  <a:gd name="T27" fmla="*/ 3 h 160"/>
                  <a:gd name="T28" fmla="*/ 32 w 312"/>
                  <a:gd name="T29" fmla="*/ 5 h 16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312" h="160">
                    <a:moveTo>
                      <a:pt x="253" y="35"/>
                    </a:moveTo>
                    <a:lnTo>
                      <a:pt x="59" y="106"/>
                    </a:lnTo>
                    <a:lnTo>
                      <a:pt x="26" y="86"/>
                    </a:lnTo>
                    <a:lnTo>
                      <a:pt x="0" y="122"/>
                    </a:lnTo>
                    <a:lnTo>
                      <a:pt x="11" y="155"/>
                    </a:lnTo>
                    <a:lnTo>
                      <a:pt x="59" y="160"/>
                    </a:lnTo>
                    <a:lnTo>
                      <a:pt x="66" y="137"/>
                    </a:lnTo>
                    <a:lnTo>
                      <a:pt x="77" y="133"/>
                    </a:lnTo>
                    <a:lnTo>
                      <a:pt x="265" y="71"/>
                    </a:lnTo>
                    <a:lnTo>
                      <a:pt x="291" y="73"/>
                    </a:lnTo>
                    <a:lnTo>
                      <a:pt x="312" y="39"/>
                    </a:lnTo>
                    <a:lnTo>
                      <a:pt x="291" y="0"/>
                    </a:lnTo>
                    <a:lnTo>
                      <a:pt x="259" y="4"/>
                    </a:lnTo>
                    <a:lnTo>
                      <a:pt x="257" y="24"/>
                    </a:lnTo>
                    <a:lnTo>
                      <a:pt x="253" y="35"/>
                    </a:lnTo>
                    <a:close/>
                  </a:path>
                </a:pathLst>
              </a:custGeom>
              <a:solidFill>
                <a:srgbClr val="00335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03" name="Freeform 110"/>
              <p:cNvSpPr>
                <a:spLocks/>
              </p:cNvSpPr>
              <p:nvPr/>
            </p:nvSpPr>
            <p:spPr bwMode="auto">
              <a:xfrm>
                <a:off x="4337" y="2101"/>
                <a:ext cx="147" cy="113"/>
              </a:xfrm>
              <a:custGeom>
                <a:avLst/>
                <a:gdLst>
                  <a:gd name="T0" fmla="*/ 6 w 294"/>
                  <a:gd name="T1" fmla="*/ 9 h 225"/>
                  <a:gd name="T2" fmla="*/ 31 w 294"/>
                  <a:gd name="T3" fmla="*/ 23 h 225"/>
                  <a:gd name="T4" fmla="*/ 30 w 294"/>
                  <a:gd name="T5" fmla="*/ 27 h 225"/>
                  <a:gd name="T6" fmla="*/ 34 w 294"/>
                  <a:gd name="T7" fmla="*/ 29 h 225"/>
                  <a:gd name="T8" fmla="*/ 37 w 294"/>
                  <a:gd name="T9" fmla="*/ 26 h 225"/>
                  <a:gd name="T10" fmla="*/ 37 w 294"/>
                  <a:gd name="T11" fmla="*/ 21 h 225"/>
                  <a:gd name="T12" fmla="*/ 35 w 294"/>
                  <a:gd name="T13" fmla="*/ 21 h 225"/>
                  <a:gd name="T14" fmla="*/ 33 w 294"/>
                  <a:gd name="T15" fmla="*/ 21 h 225"/>
                  <a:gd name="T16" fmla="*/ 8 w 294"/>
                  <a:gd name="T17" fmla="*/ 6 h 225"/>
                  <a:gd name="T18" fmla="*/ 7 w 294"/>
                  <a:gd name="T19" fmla="*/ 4 h 225"/>
                  <a:gd name="T20" fmla="*/ 5 w 294"/>
                  <a:gd name="T21" fmla="*/ 0 h 225"/>
                  <a:gd name="T22" fmla="*/ 1 w 294"/>
                  <a:gd name="T23" fmla="*/ 3 h 225"/>
                  <a:gd name="T24" fmla="*/ 0 w 294"/>
                  <a:gd name="T25" fmla="*/ 9 h 225"/>
                  <a:gd name="T26" fmla="*/ 4 w 294"/>
                  <a:gd name="T27" fmla="*/ 9 h 225"/>
                  <a:gd name="T28" fmla="*/ 6 w 294"/>
                  <a:gd name="T29" fmla="*/ 9 h 22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0" t="0" r="r" b="b"/>
                <a:pathLst>
                  <a:path w="294" h="225">
                    <a:moveTo>
                      <a:pt x="42" y="72"/>
                    </a:moveTo>
                    <a:lnTo>
                      <a:pt x="242" y="183"/>
                    </a:lnTo>
                    <a:lnTo>
                      <a:pt x="240" y="210"/>
                    </a:lnTo>
                    <a:lnTo>
                      <a:pt x="271" y="225"/>
                    </a:lnTo>
                    <a:lnTo>
                      <a:pt x="290" y="205"/>
                    </a:lnTo>
                    <a:lnTo>
                      <a:pt x="294" y="168"/>
                    </a:lnTo>
                    <a:lnTo>
                      <a:pt x="275" y="162"/>
                    </a:lnTo>
                    <a:lnTo>
                      <a:pt x="258" y="161"/>
                    </a:lnTo>
                    <a:lnTo>
                      <a:pt x="64" y="46"/>
                    </a:lnTo>
                    <a:lnTo>
                      <a:pt x="53" y="26"/>
                    </a:lnTo>
                    <a:lnTo>
                      <a:pt x="39" y="0"/>
                    </a:lnTo>
                    <a:lnTo>
                      <a:pt x="1" y="19"/>
                    </a:lnTo>
                    <a:lnTo>
                      <a:pt x="0" y="65"/>
                    </a:lnTo>
                    <a:lnTo>
                      <a:pt x="29" y="65"/>
                    </a:lnTo>
                    <a:lnTo>
                      <a:pt x="42" y="72"/>
                    </a:lnTo>
                    <a:close/>
                  </a:path>
                </a:pathLst>
              </a:custGeom>
              <a:solidFill>
                <a:srgbClr val="00335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04" name="Freeform 111"/>
              <p:cNvSpPr>
                <a:spLocks/>
              </p:cNvSpPr>
              <p:nvPr/>
            </p:nvSpPr>
            <p:spPr bwMode="auto">
              <a:xfrm>
                <a:off x="4396" y="2140"/>
                <a:ext cx="32" cy="17"/>
              </a:xfrm>
              <a:custGeom>
                <a:avLst/>
                <a:gdLst>
                  <a:gd name="T0" fmla="*/ 0 w 65"/>
                  <a:gd name="T1" fmla="*/ 2 h 34"/>
                  <a:gd name="T2" fmla="*/ 3 w 65"/>
                  <a:gd name="T3" fmla="*/ 0 h 34"/>
                  <a:gd name="T4" fmla="*/ 8 w 65"/>
                  <a:gd name="T5" fmla="*/ 1 h 34"/>
                  <a:gd name="T6" fmla="*/ 7 w 65"/>
                  <a:gd name="T7" fmla="*/ 5 h 34"/>
                  <a:gd name="T8" fmla="*/ 4 w 65"/>
                  <a:gd name="T9" fmla="*/ 4 h 34"/>
                  <a:gd name="T10" fmla="*/ 0 w 65"/>
                  <a:gd name="T11" fmla="*/ 5 h 34"/>
                  <a:gd name="T12" fmla="*/ 0 w 65"/>
                  <a:gd name="T13" fmla="*/ 2 h 3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65" h="34">
                    <a:moveTo>
                      <a:pt x="0" y="10"/>
                    </a:moveTo>
                    <a:lnTo>
                      <a:pt x="28" y="0"/>
                    </a:lnTo>
                    <a:lnTo>
                      <a:pt x="65" y="7"/>
                    </a:lnTo>
                    <a:lnTo>
                      <a:pt x="61" y="34"/>
                    </a:lnTo>
                    <a:lnTo>
                      <a:pt x="37" y="32"/>
                    </a:lnTo>
                    <a:lnTo>
                      <a:pt x="2" y="34"/>
                    </a:lnTo>
                    <a:lnTo>
                      <a:pt x="0" y="10"/>
                    </a:lnTo>
                    <a:close/>
                  </a:path>
                </a:pathLst>
              </a:custGeom>
              <a:solidFill>
                <a:srgbClr val="D18E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05" name="Freeform 112"/>
              <p:cNvSpPr>
                <a:spLocks/>
              </p:cNvSpPr>
              <p:nvPr/>
            </p:nvSpPr>
            <p:spPr bwMode="auto">
              <a:xfrm>
                <a:off x="4387" y="2077"/>
                <a:ext cx="26" cy="27"/>
              </a:xfrm>
              <a:custGeom>
                <a:avLst/>
                <a:gdLst>
                  <a:gd name="T0" fmla="*/ 4 w 52"/>
                  <a:gd name="T1" fmla="*/ 0 h 53"/>
                  <a:gd name="T2" fmla="*/ 5 w 52"/>
                  <a:gd name="T3" fmla="*/ 1 h 53"/>
                  <a:gd name="T4" fmla="*/ 6 w 52"/>
                  <a:gd name="T5" fmla="*/ 2 h 53"/>
                  <a:gd name="T6" fmla="*/ 7 w 52"/>
                  <a:gd name="T7" fmla="*/ 3 h 53"/>
                  <a:gd name="T8" fmla="*/ 7 w 52"/>
                  <a:gd name="T9" fmla="*/ 4 h 53"/>
                  <a:gd name="T10" fmla="*/ 7 w 52"/>
                  <a:gd name="T11" fmla="*/ 5 h 53"/>
                  <a:gd name="T12" fmla="*/ 6 w 52"/>
                  <a:gd name="T13" fmla="*/ 6 h 53"/>
                  <a:gd name="T14" fmla="*/ 5 w 52"/>
                  <a:gd name="T15" fmla="*/ 7 h 53"/>
                  <a:gd name="T16" fmla="*/ 3 w 52"/>
                  <a:gd name="T17" fmla="*/ 7 h 53"/>
                  <a:gd name="T18" fmla="*/ 2 w 52"/>
                  <a:gd name="T19" fmla="*/ 7 h 53"/>
                  <a:gd name="T20" fmla="*/ 1 w 52"/>
                  <a:gd name="T21" fmla="*/ 6 h 53"/>
                  <a:gd name="T22" fmla="*/ 0 w 52"/>
                  <a:gd name="T23" fmla="*/ 5 h 53"/>
                  <a:gd name="T24" fmla="*/ 0 w 52"/>
                  <a:gd name="T25" fmla="*/ 3 h 53"/>
                  <a:gd name="T26" fmla="*/ 1 w 52"/>
                  <a:gd name="T27" fmla="*/ 2 h 53"/>
                  <a:gd name="T28" fmla="*/ 2 w 52"/>
                  <a:gd name="T29" fmla="*/ 1 h 53"/>
                  <a:gd name="T30" fmla="*/ 3 w 52"/>
                  <a:gd name="T31" fmla="*/ 1 h 53"/>
                  <a:gd name="T32" fmla="*/ 4 w 52"/>
                  <a:gd name="T33" fmla="*/ 0 h 53"/>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52" h="53">
                    <a:moveTo>
                      <a:pt x="29" y="0"/>
                    </a:moveTo>
                    <a:lnTo>
                      <a:pt x="38" y="4"/>
                    </a:lnTo>
                    <a:lnTo>
                      <a:pt x="46" y="10"/>
                    </a:lnTo>
                    <a:lnTo>
                      <a:pt x="51" y="19"/>
                    </a:lnTo>
                    <a:lnTo>
                      <a:pt x="52" y="29"/>
                    </a:lnTo>
                    <a:lnTo>
                      <a:pt x="50" y="39"/>
                    </a:lnTo>
                    <a:lnTo>
                      <a:pt x="43" y="48"/>
                    </a:lnTo>
                    <a:lnTo>
                      <a:pt x="34" y="52"/>
                    </a:lnTo>
                    <a:lnTo>
                      <a:pt x="23" y="53"/>
                    </a:lnTo>
                    <a:lnTo>
                      <a:pt x="13" y="50"/>
                    </a:lnTo>
                    <a:lnTo>
                      <a:pt x="5" y="43"/>
                    </a:lnTo>
                    <a:lnTo>
                      <a:pt x="0" y="34"/>
                    </a:lnTo>
                    <a:lnTo>
                      <a:pt x="0" y="23"/>
                    </a:lnTo>
                    <a:lnTo>
                      <a:pt x="4" y="13"/>
                    </a:lnTo>
                    <a:lnTo>
                      <a:pt x="9" y="6"/>
                    </a:lnTo>
                    <a:lnTo>
                      <a:pt x="19" y="1"/>
                    </a:lnTo>
                    <a:lnTo>
                      <a:pt x="29" y="0"/>
                    </a:lnTo>
                    <a:close/>
                  </a:path>
                </a:pathLst>
              </a:custGeom>
              <a:solidFill>
                <a:srgbClr val="D18E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06" name="Freeform 113"/>
              <p:cNvSpPr>
                <a:spLocks/>
              </p:cNvSpPr>
              <p:nvPr/>
            </p:nvSpPr>
            <p:spPr bwMode="auto">
              <a:xfrm>
                <a:off x="4424" y="2082"/>
                <a:ext cx="26" cy="27"/>
              </a:xfrm>
              <a:custGeom>
                <a:avLst/>
                <a:gdLst>
                  <a:gd name="T0" fmla="*/ 3 w 53"/>
                  <a:gd name="T1" fmla="*/ 0 h 54"/>
                  <a:gd name="T2" fmla="*/ 5 w 53"/>
                  <a:gd name="T3" fmla="*/ 1 h 54"/>
                  <a:gd name="T4" fmla="*/ 6 w 53"/>
                  <a:gd name="T5" fmla="*/ 2 h 54"/>
                  <a:gd name="T6" fmla="*/ 6 w 53"/>
                  <a:gd name="T7" fmla="*/ 3 h 54"/>
                  <a:gd name="T8" fmla="*/ 6 w 53"/>
                  <a:gd name="T9" fmla="*/ 4 h 54"/>
                  <a:gd name="T10" fmla="*/ 6 w 53"/>
                  <a:gd name="T11" fmla="*/ 5 h 54"/>
                  <a:gd name="T12" fmla="*/ 5 w 53"/>
                  <a:gd name="T13" fmla="*/ 6 h 54"/>
                  <a:gd name="T14" fmla="*/ 4 w 53"/>
                  <a:gd name="T15" fmla="*/ 7 h 54"/>
                  <a:gd name="T16" fmla="*/ 3 w 53"/>
                  <a:gd name="T17" fmla="*/ 7 h 54"/>
                  <a:gd name="T18" fmla="*/ 1 w 53"/>
                  <a:gd name="T19" fmla="*/ 7 h 54"/>
                  <a:gd name="T20" fmla="*/ 0 w 53"/>
                  <a:gd name="T21" fmla="*/ 6 h 54"/>
                  <a:gd name="T22" fmla="*/ 0 w 53"/>
                  <a:gd name="T23" fmla="*/ 5 h 54"/>
                  <a:gd name="T24" fmla="*/ 0 w 53"/>
                  <a:gd name="T25" fmla="*/ 4 h 54"/>
                  <a:gd name="T26" fmla="*/ 0 w 53"/>
                  <a:gd name="T27" fmla="*/ 2 h 54"/>
                  <a:gd name="T28" fmla="*/ 1 w 53"/>
                  <a:gd name="T29" fmla="*/ 1 h 54"/>
                  <a:gd name="T30" fmla="*/ 2 w 53"/>
                  <a:gd name="T31" fmla="*/ 1 h 54"/>
                  <a:gd name="T32" fmla="*/ 3 w 53"/>
                  <a:gd name="T33" fmla="*/ 0 h 54"/>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0" t="0" r="r" b="b"/>
                <a:pathLst>
                  <a:path w="53" h="54">
                    <a:moveTo>
                      <a:pt x="30" y="0"/>
                    </a:moveTo>
                    <a:lnTo>
                      <a:pt x="40" y="3"/>
                    </a:lnTo>
                    <a:lnTo>
                      <a:pt x="48" y="10"/>
                    </a:lnTo>
                    <a:lnTo>
                      <a:pt x="53" y="19"/>
                    </a:lnTo>
                    <a:lnTo>
                      <a:pt x="53" y="30"/>
                    </a:lnTo>
                    <a:lnTo>
                      <a:pt x="51" y="40"/>
                    </a:lnTo>
                    <a:lnTo>
                      <a:pt x="44" y="48"/>
                    </a:lnTo>
                    <a:lnTo>
                      <a:pt x="36" y="53"/>
                    </a:lnTo>
                    <a:lnTo>
                      <a:pt x="25" y="54"/>
                    </a:lnTo>
                    <a:lnTo>
                      <a:pt x="15" y="50"/>
                    </a:lnTo>
                    <a:lnTo>
                      <a:pt x="7" y="43"/>
                    </a:lnTo>
                    <a:lnTo>
                      <a:pt x="1" y="35"/>
                    </a:lnTo>
                    <a:lnTo>
                      <a:pt x="0" y="25"/>
                    </a:lnTo>
                    <a:lnTo>
                      <a:pt x="3" y="15"/>
                    </a:lnTo>
                    <a:lnTo>
                      <a:pt x="10" y="7"/>
                    </a:lnTo>
                    <a:lnTo>
                      <a:pt x="19" y="1"/>
                    </a:lnTo>
                    <a:lnTo>
                      <a:pt x="30" y="0"/>
                    </a:lnTo>
                    <a:close/>
                  </a:path>
                </a:pathLst>
              </a:custGeom>
              <a:solidFill>
                <a:srgbClr val="D18E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41007" name="Freeform 114"/>
              <p:cNvSpPr>
                <a:spLocks/>
              </p:cNvSpPr>
              <p:nvPr/>
            </p:nvSpPr>
            <p:spPr bwMode="auto">
              <a:xfrm>
                <a:off x="4400" y="2109"/>
                <a:ext cx="25" cy="26"/>
              </a:xfrm>
              <a:custGeom>
                <a:avLst/>
                <a:gdLst>
                  <a:gd name="T0" fmla="*/ 4 w 51"/>
                  <a:gd name="T1" fmla="*/ 0 h 51"/>
                  <a:gd name="T2" fmla="*/ 3 w 51"/>
                  <a:gd name="T3" fmla="*/ 3 h 51"/>
                  <a:gd name="T4" fmla="*/ 0 w 51"/>
                  <a:gd name="T5" fmla="*/ 5 h 51"/>
                  <a:gd name="T6" fmla="*/ 2 w 51"/>
                  <a:gd name="T7" fmla="*/ 6 h 51"/>
                  <a:gd name="T8" fmla="*/ 6 w 51"/>
                  <a:gd name="T9" fmla="*/ 7 h 51"/>
                  <a:gd name="T10" fmla="*/ 6 w 51"/>
                  <a:gd name="T11" fmla="*/ 3 h 51"/>
                  <a:gd name="T12" fmla="*/ 4 w 51"/>
                  <a:gd name="T13" fmla="*/ 0 h 51"/>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1" h="51">
                    <a:moveTo>
                      <a:pt x="37" y="0"/>
                    </a:moveTo>
                    <a:lnTo>
                      <a:pt x="25" y="22"/>
                    </a:lnTo>
                    <a:lnTo>
                      <a:pt x="0" y="33"/>
                    </a:lnTo>
                    <a:lnTo>
                      <a:pt x="21" y="48"/>
                    </a:lnTo>
                    <a:lnTo>
                      <a:pt x="48" y="51"/>
                    </a:lnTo>
                    <a:lnTo>
                      <a:pt x="51" y="18"/>
                    </a:lnTo>
                    <a:lnTo>
                      <a:pt x="37" y="0"/>
                    </a:lnTo>
                    <a:close/>
                  </a:path>
                </a:pathLst>
              </a:custGeom>
              <a:solidFill>
                <a:srgbClr val="D18E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sp>
          <p:nvSpPr>
            <p:cNvPr id="40972" name="Oval 115"/>
            <p:cNvSpPr>
              <a:spLocks noChangeArrowheads="1"/>
            </p:cNvSpPr>
            <p:nvPr/>
          </p:nvSpPr>
          <p:spPr bwMode="auto">
            <a:xfrm>
              <a:off x="2996" y="3467"/>
              <a:ext cx="328" cy="82"/>
            </a:xfrm>
            <a:prstGeom prst="ellipse">
              <a:avLst/>
            </a:prstGeom>
            <a:solidFill>
              <a:srgbClr val="FFFF00"/>
            </a:solidFill>
            <a:ln w="12700">
              <a:solidFill>
                <a:schemeClr val="tx1"/>
              </a:solidFill>
              <a:round/>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eaLnBrk="1" hangingPunct="1">
                <a:spcBef>
                  <a:spcPct val="0"/>
                </a:spcBef>
                <a:buFontTx/>
                <a:buNone/>
              </a:pPr>
              <a:endParaRPr lang="en-US" altLang="en-US" sz="2400"/>
            </a:p>
          </p:txBody>
        </p:sp>
        <p:pic>
          <p:nvPicPr>
            <p:cNvPr id="40973" name="Picture 116" descr="j0236357"/>
            <p:cNvPicPr>
              <a:picLocks noChangeAspect="1" noChangeArrowheads="1" noCrop="1"/>
            </p:cNvPicPr>
            <p:nvPr/>
          </p:nvPicPr>
          <p:blipFill>
            <a:blip r:embed="rId4">
              <a:extLst>
                <a:ext uri="{28A0092B-C50C-407E-A947-70E740481C1C}">
                  <a14:useLocalDpi xmlns:a14="http://schemas.microsoft.com/office/drawing/2010/main" val="0"/>
                </a:ext>
              </a:extLst>
            </a:blip>
            <a:srcRect/>
            <a:stretch>
              <a:fillRect/>
            </a:stretch>
          </p:blipFill>
          <p:spPr bwMode="auto">
            <a:xfrm>
              <a:off x="3002" y="2936"/>
              <a:ext cx="290" cy="5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pic>
        <p:nvPicPr>
          <p:cNvPr id="40965" name="Picture 117" descr="Ignitability image"/>
          <p:cNvPicPr>
            <a:picLocks noChangeAspect="1" noChangeArrowheads="1"/>
          </p:cNvPicPr>
          <p:nvPr/>
        </p:nvPicPr>
        <p:blipFill>
          <a:blip r:embed="rId5">
            <a:extLst>
              <a:ext uri="{28A0092B-C50C-407E-A947-70E740481C1C}">
                <a14:useLocalDpi xmlns:a14="http://schemas.microsoft.com/office/drawing/2010/main" val="0"/>
              </a:ext>
            </a:extLst>
          </a:blip>
          <a:srcRect l="5902" t="6746" r="6598" b="5952"/>
          <a:stretch>
            <a:fillRect/>
          </a:stretch>
        </p:blipFill>
        <p:spPr bwMode="auto">
          <a:xfrm>
            <a:off x="7023100" y="3386138"/>
            <a:ext cx="1233488" cy="1109662"/>
          </a:xfrm>
          <a:prstGeom prst="rect">
            <a:avLst/>
          </a:prstGeom>
          <a:noFill/>
          <a:ln w="19050" algn="ctr">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40966" name="Picture 118" descr="Corrosivity image"/>
          <p:cNvPicPr>
            <a:picLocks noChangeAspect="1" noChangeArrowheads="1"/>
          </p:cNvPicPr>
          <p:nvPr/>
        </p:nvPicPr>
        <p:blipFill>
          <a:blip r:embed="rId6">
            <a:extLst>
              <a:ext uri="{28A0092B-C50C-407E-A947-70E740481C1C}">
                <a14:useLocalDpi xmlns:a14="http://schemas.microsoft.com/office/drawing/2010/main" val="0"/>
              </a:ext>
            </a:extLst>
          </a:blip>
          <a:srcRect l="1137" t="1315" r="2272" b="3510"/>
          <a:stretch>
            <a:fillRect/>
          </a:stretch>
        </p:blipFill>
        <p:spPr bwMode="auto">
          <a:xfrm>
            <a:off x="5575300" y="3386138"/>
            <a:ext cx="1233488" cy="1109662"/>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40967" name="Picture 119" descr="Reactivity image"/>
          <p:cNvPicPr>
            <a:picLocks noChangeAspect="1" noChangeArrowheads="1"/>
          </p:cNvPicPr>
          <p:nvPr/>
        </p:nvPicPr>
        <p:blipFill>
          <a:blip r:embed="rId7">
            <a:extLst>
              <a:ext uri="{28A0092B-C50C-407E-A947-70E740481C1C}">
                <a14:useLocalDpi xmlns:a14="http://schemas.microsoft.com/office/drawing/2010/main" val="0"/>
              </a:ext>
            </a:extLst>
          </a:blip>
          <a:srcRect l="3030" t="2942" r="3409" b="2942"/>
          <a:stretch>
            <a:fillRect/>
          </a:stretch>
        </p:blipFill>
        <p:spPr bwMode="auto">
          <a:xfrm>
            <a:off x="5562600" y="2027238"/>
            <a:ext cx="1238250" cy="1114425"/>
          </a:xfrm>
          <a:prstGeom prst="rect">
            <a:avLst/>
          </a:prstGeom>
          <a:noFill/>
          <a:ln w="19050">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40968" name="Picture 120" descr="image012"/>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010400" y="2014538"/>
            <a:ext cx="1244600" cy="1136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5105400" y="457200"/>
            <a:ext cx="3505200" cy="307777"/>
          </a:xfrm>
          <a:prstGeom prst="rect">
            <a:avLst/>
          </a:prstGeom>
          <a:noFill/>
        </p:spPr>
        <p:txBody>
          <a:bodyPr wrap="square" rtlCol="0">
            <a:spAutoFit/>
          </a:bodyPr>
          <a:lstStyle/>
          <a:p>
            <a:pPr lvl="0" algn="ctr">
              <a:spcBef>
                <a:spcPct val="0"/>
              </a:spcBef>
            </a:pPr>
            <a:r>
              <a:rPr lang="en-US" altLang="en-US" sz="1400" b="1">
                <a:solidFill>
                  <a:prstClr val="black"/>
                </a:solidFill>
              </a:rPr>
              <a:t>CHEMICAL HAZARD INFORMATION</a:t>
            </a:r>
            <a:endParaRPr lang="en-US" altLang="en-US" sz="1400" b="1" dirty="0">
              <a:solidFill>
                <a:prstClr val="black"/>
              </a:solidFill>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520847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ChangeArrowheads="1"/>
          </p:cNvSpPr>
          <p:nvPr/>
        </p:nvSpPr>
        <p:spPr bwMode="auto">
          <a:xfrm>
            <a:off x="228600" y="1743075"/>
            <a:ext cx="7988300" cy="40908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marL="339725" indent="-339725" eaLnBrk="0" hangingPunct="0">
              <a:spcBef>
                <a:spcPct val="20000"/>
              </a:spcBef>
              <a:buChar char="•"/>
              <a:tabLst>
                <a:tab pos="1711325" algn="l"/>
              </a:tabLst>
              <a:defRPr sz="3200">
                <a:solidFill>
                  <a:schemeClr val="tx1"/>
                </a:solidFill>
                <a:latin typeface="Arial" pitchFamily="34" charset="0"/>
              </a:defRPr>
            </a:lvl1pPr>
            <a:lvl2pPr marL="742950" indent="-285750" eaLnBrk="0" hangingPunct="0">
              <a:spcBef>
                <a:spcPct val="20000"/>
              </a:spcBef>
              <a:buChar char="–"/>
              <a:tabLst>
                <a:tab pos="1711325" algn="l"/>
              </a:tabLst>
              <a:defRPr sz="2800">
                <a:solidFill>
                  <a:schemeClr val="tx1"/>
                </a:solidFill>
                <a:latin typeface="Arial" pitchFamily="34" charset="0"/>
              </a:defRPr>
            </a:lvl2pPr>
            <a:lvl3pPr marL="1143000" indent="-228600" eaLnBrk="0" hangingPunct="0">
              <a:spcBef>
                <a:spcPct val="20000"/>
              </a:spcBef>
              <a:buChar char="•"/>
              <a:tabLst>
                <a:tab pos="1711325" algn="l"/>
              </a:tabLst>
              <a:defRPr sz="2400">
                <a:solidFill>
                  <a:schemeClr val="tx1"/>
                </a:solidFill>
                <a:latin typeface="Arial" pitchFamily="34" charset="0"/>
              </a:defRPr>
            </a:lvl3pPr>
            <a:lvl4pPr marL="1600200" indent="-228600" eaLnBrk="0" hangingPunct="0">
              <a:spcBef>
                <a:spcPct val="20000"/>
              </a:spcBef>
              <a:buChar char="–"/>
              <a:tabLst>
                <a:tab pos="1711325" algn="l"/>
              </a:tabLst>
              <a:defRPr sz="2000">
                <a:solidFill>
                  <a:schemeClr val="tx1"/>
                </a:solidFill>
                <a:latin typeface="Arial" pitchFamily="34" charset="0"/>
              </a:defRPr>
            </a:lvl4pPr>
            <a:lvl5pPr marL="2057400" indent="-228600" eaLnBrk="0" hangingPunct="0">
              <a:spcBef>
                <a:spcPct val="20000"/>
              </a:spcBef>
              <a:buChar char="»"/>
              <a:tabLst>
                <a:tab pos="1711325" algn="l"/>
              </a:tabLst>
              <a:defRPr sz="2000">
                <a:solidFill>
                  <a:schemeClr val="tx1"/>
                </a:solidFill>
                <a:latin typeface="Arial" pitchFamily="34" charset="0"/>
              </a:defRPr>
            </a:lvl5pPr>
            <a:lvl6pPr marL="2514600" indent="-228600" eaLnBrk="0" fontAlgn="base" hangingPunct="0">
              <a:spcBef>
                <a:spcPct val="20000"/>
              </a:spcBef>
              <a:spcAft>
                <a:spcPct val="0"/>
              </a:spcAft>
              <a:buChar char="»"/>
              <a:tabLst>
                <a:tab pos="1711325" algn="l"/>
              </a:tabLst>
              <a:defRPr sz="2000">
                <a:solidFill>
                  <a:schemeClr val="tx1"/>
                </a:solidFill>
                <a:latin typeface="Arial" pitchFamily="34" charset="0"/>
              </a:defRPr>
            </a:lvl6pPr>
            <a:lvl7pPr marL="2971800" indent="-228600" eaLnBrk="0" fontAlgn="base" hangingPunct="0">
              <a:spcBef>
                <a:spcPct val="20000"/>
              </a:spcBef>
              <a:spcAft>
                <a:spcPct val="0"/>
              </a:spcAft>
              <a:buChar char="»"/>
              <a:tabLst>
                <a:tab pos="1711325" algn="l"/>
              </a:tabLst>
              <a:defRPr sz="2000">
                <a:solidFill>
                  <a:schemeClr val="tx1"/>
                </a:solidFill>
                <a:latin typeface="Arial" pitchFamily="34" charset="0"/>
              </a:defRPr>
            </a:lvl7pPr>
            <a:lvl8pPr marL="3429000" indent="-228600" eaLnBrk="0" fontAlgn="base" hangingPunct="0">
              <a:spcBef>
                <a:spcPct val="20000"/>
              </a:spcBef>
              <a:spcAft>
                <a:spcPct val="0"/>
              </a:spcAft>
              <a:buChar char="»"/>
              <a:tabLst>
                <a:tab pos="1711325" algn="l"/>
              </a:tabLst>
              <a:defRPr sz="2000">
                <a:solidFill>
                  <a:schemeClr val="tx1"/>
                </a:solidFill>
                <a:latin typeface="Arial" pitchFamily="34" charset="0"/>
              </a:defRPr>
            </a:lvl8pPr>
            <a:lvl9pPr marL="3886200" indent="-228600" eaLnBrk="0" fontAlgn="base" hangingPunct="0">
              <a:spcBef>
                <a:spcPct val="20000"/>
              </a:spcBef>
              <a:spcAft>
                <a:spcPct val="0"/>
              </a:spcAft>
              <a:buChar char="»"/>
              <a:tabLst>
                <a:tab pos="1711325" algn="l"/>
              </a:tabLst>
              <a:defRPr sz="2000">
                <a:solidFill>
                  <a:schemeClr val="tx1"/>
                </a:solidFill>
                <a:latin typeface="Arial" pitchFamily="34" charset="0"/>
              </a:defRPr>
            </a:lvl9pPr>
          </a:lstStyle>
          <a:p>
            <a:pPr marL="0" indent="0" eaLnBrk="1" hangingPunct="1">
              <a:spcBef>
                <a:spcPts val="800"/>
              </a:spcBef>
              <a:buNone/>
              <a:tabLst/>
            </a:pPr>
            <a:r>
              <a:rPr lang="en-US" sz="2000" b="1" dirty="0" smtClean="0">
                <a:solidFill>
                  <a:prstClr val="black"/>
                </a:solidFill>
                <a:latin typeface="Franklin Gothic Book"/>
              </a:rPr>
              <a:t>An MSDS (material Safety Data Sheet) or an SDS (Safety Data Sheet) is available to inform material users or first responders of:</a:t>
            </a:r>
          </a:p>
          <a:p>
            <a:pPr marL="0" indent="0" eaLnBrk="1" hangingPunct="1">
              <a:spcBef>
                <a:spcPts val="800"/>
              </a:spcBef>
              <a:buNone/>
              <a:tabLst/>
            </a:pPr>
            <a:endParaRPr lang="en-US" sz="1200" b="1" dirty="0">
              <a:solidFill>
                <a:prstClr val="black"/>
              </a:solidFill>
              <a:latin typeface="Franklin Gothic Book"/>
            </a:endParaRPr>
          </a:p>
          <a:p>
            <a:pPr eaLnBrk="1" hangingPunct="1">
              <a:spcBef>
                <a:spcPts val="800"/>
              </a:spcBef>
              <a:buFont typeface="Wingdings" panose="05000000000000000000" pitchFamily="2" charset="2"/>
              <a:buChar char="q"/>
              <a:tabLst/>
            </a:pPr>
            <a:r>
              <a:rPr lang="en-US" sz="2000" dirty="0">
                <a:solidFill>
                  <a:prstClr val="black"/>
                </a:solidFill>
                <a:latin typeface="Franklin Gothic Book"/>
              </a:rPr>
              <a:t>t</a:t>
            </a:r>
            <a:r>
              <a:rPr lang="en-US" sz="2000" dirty="0" smtClean="0">
                <a:solidFill>
                  <a:prstClr val="black"/>
                </a:solidFill>
                <a:latin typeface="Franklin Gothic Book"/>
              </a:rPr>
              <a:t>he material's physical properties or fast-acting health effects that make it dangerous to handle.</a:t>
            </a:r>
          </a:p>
          <a:p>
            <a:pPr eaLnBrk="1" hangingPunct="1">
              <a:spcBef>
                <a:spcPts val="800"/>
              </a:spcBef>
              <a:buFont typeface="Wingdings" panose="05000000000000000000" pitchFamily="2" charset="2"/>
              <a:buChar char="q"/>
              <a:tabLst/>
            </a:pPr>
            <a:r>
              <a:rPr lang="en-US" sz="2000" dirty="0">
                <a:solidFill>
                  <a:prstClr val="black"/>
                </a:solidFill>
                <a:latin typeface="Franklin Gothic Book"/>
              </a:rPr>
              <a:t>t</a:t>
            </a:r>
            <a:r>
              <a:rPr lang="en-US" sz="2000" dirty="0" smtClean="0">
                <a:solidFill>
                  <a:prstClr val="black"/>
                </a:solidFill>
                <a:latin typeface="Franklin Gothic Book"/>
              </a:rPr>
              <a:t>he level of protective gear you need.</a:t>
            </a:r>
          </a:p>
          <a:p>
            <a:pPr eaLnBrk="1" hangingPunct="1">
              <a:spcBef>
                <a:spcPts val="800"/>
              </a:spcBef>
              <a:buFont typeface="Wingdings" panose="05000000000000000000" pitchFamily="2" charset="2"/>
              <a:buChar char="q"/>
              <a:tabLst/>
            </a:pPr>
            <a:r>
              <a:rPr lang="en-US" sz="2000" dirty="0" smtClean="0">
                <a:solidFill>
                  <a:prstClr val="black"/>
                </a:solidFill>
                <a:latin typeface="Franklin Gothic Book"/>
              </a:rPr>
              <a:t>the first aid treatment to be provided when there is an exposure to the hazard.</a:t>
            </a:r>
          </a:p>
          <a:p>
            <a:pPr eaLnBrk="1" hangingPunct="1">
              <a:spcBef>
                <a:spcPts val="800"/>
              </a:spcBef>
              <a:buFont typeface="Wingdings" panose="05000000000000000000" pitchFamily="2" charset="2"/>
              <a:buChar char="q"/>
              <a:tabLst/>
            </a:pPr>
            <a:r>
              <a:rPr lang="en-US" sz="2000" dirty="0" smtClean="0">
                <a:solidFill>
                  <a:prstClr val="black"/>
                </a:solidFill>
                <a:latin typeface="Franklin Gothic Book"/>
              </a:rPr>
              <a:t>the preplanning needed for safely handling spills, fires, and day-to-day operations.</a:t>
            </a:r>
          </a:p>
          <a:p>
            <a:pPr eaLnBrk="1" hangingPunct="1">
              <a:spcBef>
                <a:spcPts val="800"/>
              </a:spcBef>
              <a:buFont typeface="Wingdings" panose="05000000000000000000" pitchFamily="2" charset="2"/>
              <a:buChar char="q"/>
              <a:tabLst/>
            </a:pPr>
            <a:r>
              <a:rPr lang="en-US" sz="2000" dirty="0">
                <a:solidFill>
                  <a:prstClr val="black"/>
                </a:solidFill>
                <a:latin typeface="Franklin Gothic Book"/>
              </a:rPr>
              <a:t>h</a:t>
            </a:r>
            <a:r>
              <a:rPr lang="en-US" sz="2000" dirty="0" smtClean="0">
                <a:solidFill>
                  <a:prstClr val="black"/>
                </a:solidFill>
                <a:latin typeface="Franklin Gothic Book"/>
              </a:rPr>
              <a:t>ow to respond to accidents.</a:t>
            </a:r>
            <a:endParaRPr lang="en-US" sz="2000" dirty="0">
              <a:solidFill>
                <a:prstClr val="black"/>
              </a:solidFill>
              <a:latin typeface="Franklin Gothic Book"/>
            </a:endParaRPr>
          </a:p>
        </p:txBody>
      </p:sp>
      <p:sp>
        <p:nvSpPr>
          <p:cNvPr id="41987" name="Rectangle 3"/>
          <p:cNvSpPr>
            <a:spLocks noChangeArrowheads="1"/>
          </p:cNvSpPr>
          <p:nvPr/>
        </p:nvSpPr>
        <p:spPr bwMode="auto">
          <a:xfrm>
            <a:off x="228600" y="1216025"/>
            <a:ext cx="5903913" cy="3937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spcBef>
                <a:spcPct val="0"/>
              </a:spcBef>
              <a:buFontTx/>
              <a:buNone/>
            </a:pPr>
            <a:r>
              <a:rPr lang="en-US" altLang="en-US" sz="2000" b="1" i="1" u="sng" dirty="0" smtClean="0">
                <a:solidFill>
                  <a:prstClr val="black"/>
                </a:solidFill>
              </a:rPr>
              <a:t>What is the purpose of an MSDS/SDS?</a:t>
            </a:r>
            <a:endParaRPr lang="en-US" altLang="en-US" sz="2000" b="1" i="1" dirty="0">
              <a:solidFill>
                <a:prstClr val="black"/>
              </a:solidFill>
            </a:endParaRPr>
          </a:p>
        </p:txBody>
      </p:sp>
      <p:sp>
        <p:nvSpPr>
          <p:cNvPr id="41989" name="Rectangle 5"/>
          <p:cNvSpPr>
            <a:spLocks noChangeArrowheads="1"/>
          </p:cNvSpPr>
          <p:nvPr/>
        </p:nvSpPr>
        <p:spPr bwMode="auto">
          <a:xfrm>
            <a:off x="5257800" y="580995"/>
            <a:ext cx="3221037" cy="3016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ctr" eaLnBrk="1" hangingPunct="1">
              <a:spcBef>
                <a:spcPct val="0"/>
              </a:spcBef>
              <a:buFontTx/>
              <a:buNone/>
            </a:pPr>
            <a:r>
              <a:rPr lang="en-US" altLang="en-US" sz="1400" b="1" dirty="0">
                <a:solidFill>
                  <a:prstClr val="black"/>
                </a:solidFill>
              </a:rPr>
              <a:t>CHEMICAL HAZARD INFORMATION</a:t>
            </a:r>
          </a:p>
        </p:txBody>
      </p:sp>
      <p:sp>
        <p:nvSpPr>
          <p:cNvPr id="2" name="TextBox 1"/>
          <p:cNvSpPr txBox="1"/>
          <p:nvPr/>
        </p:nvSpPr>
        <p:spPr>
          <a:xfrm>
            <a:off x="609600" y="5767233"/>
            <a:ext cx="8229600" cy="400110"/>
          </a:xfrm>
          <a:prstGeom prst="rect">
            <a:avLst/>
          </a:prstGeom>
          <a:noFill/>
        </p:spPr>
        <p:txBody>
          <a:bodyPr wrap="square" rtlCol="0">
            <a:spAutoFit/>
          </a:bodyPr>
          <a:lstStyle/>
          <a:p>
            <a:r>
              <a:rPr lang="en-US" sz="2000" b="1" dirty="0" smtClean="0"/>
              <a:t>For the remainder of this document we will refer to these sheets as SDS</a:t>
            </a:r>
            <a:endParaRPr lang="en-US" sz="2000" b="1" dirty="0"/>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9427344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ChangeArrowheads="1"/>
          </p:cNvSpPr>
          <p:nvPr/>
        </p:nvSpPr>
        <p:spPr bwMode="auto">
          <a:xfrm>
            <a:off x="228600" y="1905000"/>
            <a:ext cx="7988300" cy="41908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marL="339725" indent="-339725" eaLnBrk="0" hangingPunct="0">
              <a:spcBef>
                <a:spcPct val="20000"/>
              </a:spcBef>
              <a:buChar char="•"/>
              <a:tabLst>
                <a:tab pos="1711325" algn="l"/>
              </a:tabLst>
              <a:defRPr sz="3200">
                <a:solidFill>
                  <a:schemeClr val="tx1"/>
                </a:solidFill>
                <a:latin typeface="Arial" pitchFamily="34" charset="0"/>
              </a:defRPr>
            </a:lvl1pPr>
            <a:lvl2pPr marL="742950" indent="-285750" eaLnBrk="0" hangingPunct="0">
              <a:spcBef>
                <a:spcPct val="20000"/>
              </a:spcBef>
              <a:buChar char="–"/>
              <a:tabLst>
                <a:tab pos="1711325" algn="l"/>
              </a:tabLst>
              <a:defRPr sz="2800">
                <a:solidFill>
                  <a:schemeClr val="tx1"/>
                </a:solidFill>
                <a:latin typeface="Arial" pitchFamily="34" charset="0"/>
              </a:defRPr>
            </a:lvl2pPr>
            <a:lvl3pPr marL="1143000" indent="-228600" eaLnBrk="0" hangingPunct="0">
              <a:spcBef>
                <a:spcPct val="20000"/>
              </a:spcBef>
              <a:buChar char="•"/>
              <a:tabLst>
                <a:tab pos="1711325" algn="l"/>
              </a:tabLst>
              <a:defRPr sz="2400">
                <a:solidFill>
                  <a:schemeClr val="tx1"/>
                </a:solidFill>
                <a:latin typeface="Arial" pitchFamily="34" charset="0"/>
              </a:defRPr>
            </a:lvl3pPr>
            <a:lvl4pPr marL="1600200" indent="-228600" eaLnBrk="0" hangingPunct="0">
              <a:spcBef>
                <a:spcPct val="20000"/>
              </a:spcBef>
              <a:buChar char="–"/>
              <a:tabLst>
                <a:tab pos="1711325" algn="l"/>
              </a:tabLst>
              <a:defRPr sz="2000">
                <a:solidFill>
                  <a:schemeClr val="tx1"/>
                </a:solidFill>
                <a:latin typeface="Arial" pitchFamily="34" charset="0"/>
              </a:defRPr>
            </a:lvl4pPr>
            <a:lvl5pPr marL="2057400" indent="-228600" eaLnBrk="0" hangingPunct="0">
              <a:spcBef>
                <a:spcPct val="20000"/>
              </a:spcBef>
              <a:buChar char="»"/>
              <a:tabLst>
                <a:tab pos="1711325" algn="l"/>
              </a:tabLst>
              <a:defRPr sz="2000">
                <a:solidFill>
                  <a:schemeClr val="tx1"/>
                </a:solidFill>
                <a:latin typeface="Arial" pitchFamily="34" charset="0"/>
              </a:defRPr>
            </a:lvl5pPr>
            <a:lvl6pPr marL="2514600" indent="-228600" eaLnBrk="0" fontAlgn="base" hangingPunct="0">
              <a:spcBef>
                <a:spcPct val="20000"/>
              </a:spcBef>
              <a:spcAft>
                <a:spcPct val="0"/>
              </a:spcAft>
              <a:buChar char="»"/>
              <a:tabLst>
                <a:tab pos="1711325" algn="l"/>
              </a:tabLst>
              <a:defRPr sz="2000">
                <a:solidFill>
                  <a:schemeClr val="tx1"/>
                </a:solidFill>
                <a:latin typeface="Arial" pitchFamily="34" charset="0"/>
              </a:defRPr>
            </a:lvl6pPr>
            <a:lvl7pPr marL="2971800" indent="-228600" eaLnBrk="0" fontAlgn="base" hangingPunct="0">
              <a:spcBef>
                <a:spcPct val="20000"/>
              </a:spcBef>
              <a:spcAft>
                <a:spcPct val="0"/>
              </a:spcAft>
              <a:buChar char="»"/>
              <a:tabLst>
                <a:tab pos="1711325" algn="l"/>
              </a:tabLst>
              <a:defRPr sz="2000">
                <a:solidFill>
                  <a:schemeClr val="tx1"/>
                </a:solidFill>
                <a:latin typeface="Arial" pitchFamily="34" charset="0"/>
              </a:defRPr>
            </a:lvl7pPr>
            <a:lvl8pPr marL="3429000" indent="-228600" eaLnBrk="0" fontAlgn="base" hangingPunct="0">
              <a:spcBef>
                <a:spcPct val="20000"/>
              </a:spcBef>
              <a:spcAft>
                <a:spcPct val="0"/>
              </a:spcAft>
              <a:buChar char="»"/>
              <a:tabLst>
                <a:tab pos="1711325" algn="l"/>
              </a:tabLst>
              <a:defRPr sz="2000">
                <a:solidFill>
                  <a:schemeClr val="tx1"/>
                </a:solidFill>
                <a:latin typeface="Arial" pitchFamily="34" charset="0"/>
              </a:defRPr>
            </a:lvl8pPr>
            <a:lvl9pPr marL="3886200" indent="-228600" eaLnBrk="0" fontAlgn="base" hangingPunct="0">
              <a:spcBef>
                <a:spcPct val="20000"/>
              </a:spcBef>
              <a:spcAft>
                <a:spcPct val="0"/>
              </a:spcAft>
              <a:buChar char="»"/>
              <a:tabLst>
                <a:tab pos="1711325" algn="l"/>
              </a:tabLst>
              <a:defRPr sz="2000">
                <a:solidFill>
                  <a:schemeClr val="tx1"/>
                </a:solidFill>
                <a:latin typeface="Arial" pitchFamily="34" charset="0"/>
              </a:defRPr>
            </a:lvl9pPr>
          </a:lstStyle>
          <a:p>
            <a:pPr lvl="0" eaLnBrk="1" hangingPunct="1">
              <a:spcBef>
                <a:spcPts val="800"/>
              </a:spcBef>
              <a:buFont typeface="Wingdings" panose="05000000000000000000" pitchFamily="2" charset="2"/>
              <a:buChar char="q"/>
              <a:tabLst/>
            </a:pPr>
            <a:r>
              <a:rPr lang="en-US" sz="1800" b="1" dirty="0">
                <a:solidFill>
                  <a:prstClr val="black"/>
                </a:solidFill>
                <a:latin typeface="Franklin Gothic Book"/>
              </a:rPr>
              <a:t>The GHS is an acronym for The Globally Harmonized System of Classification and Labeling of Chemicals. </a:t>
            </a:r>
          </a:p>
          <a:p>
            <a:pPr lvl="0" eaLnBrk="1" hangingPunct="1">
              <a:spcBef>
                <a:spcPts val="800"/>
              </a:spcBef>
              <a:buFont typeface="Wingdings" panose="05000000000000000000" pitchFamily="2" charset="2"/>
              <a:buChar char="q"/>
              <a:tabLst/>
            </a:pPr>
            <a:r>
              <a:rPr lang="en-US" sz="1800" b="1" dirty="0">
                <a:solidFill>
                  <a:prstClr val="black"/>
                </a:solidFill>
                <a:latin typeface="Franklin Gothic Book"/>
              </a:rPr>
              <a:t>The GHS is a system for standardizing and harmonizing the classification and labeling of chemicals. It is a logical and comprehensive approach to: </a:t>
            </a:r>
            <a:endParaRPr lang="en-US" sz="1800" b="1" dirty="0" smtClean="0">
              <a:solidFill>
                <a:prstClr val="black"/>
              </a:solidFill>
              <a:latin typeface="Franklin Gothic Book"/>
            </a:endParaRPr>
          </a:p>
          <a:p>
            <a:pPr marL="0" lvl="0" indent="0" eaLnBrk="1" hangingPunct="1">
              <a:spcBef>
                <a:spcPts val="800"/>
              </a:spcBef>
              <a:buNone/>
              <a:tabLst/>
            </a:pPr>
            <a:endParaRPr lang="en-US" sz="1800" b="1" dirty="0">
              <a:solidFill>
                <a:prstClr val="black"/>
              </a:solidFill>
              <a:latin typeface="Franklin Gothic Book"/>
            </a:endParaRPr>
          </a:p>
          <a:p>
            <a:pPr marL="173736" lvl="1" indent="-173736" eaLnBrk="1" hangingPunct="1">
              <a:spcBef>
                <a:spcPts val="300"/>
              </a:spcBef>
              <a:buClr>
                <a:srgbClr val="AA2B1E"/>
              </a:buClr>
              <a:buFont typeface="Wingdings" pitchFamily="2" charset="2"/>
              <a:buChar char="§"/>
              <a:tabLst/>
            </a:pPr>
            <a:r>
              <a:rPr lang="en-US" sz="1800" dirty="0">
                <a:solidFill>
                  <a:prstClr val="black"/>
                </a:solidFill>
                <a:latin typeface="Franklin Gothic Book"/>
              </a:rPr>
              <a:t>Defining health, physical and environmental hazards of </a:t>
            </a:r>
            <a:r>
              <a:rPr lang="en-US" sz="1800" dirty="0" smtClean="0">
                <a:solidFill>
                  <a:prstClr val="black"/>
                </a:solidFill>
                <a:latin typeface="Franklin Gothic Book"/>
              </a:rPr>
              <a:t>chemicals</a:t>
            </a:r>
            <a:r>
              <a:rPr lang="en-US" sz="1800" dirty="0">
                <a:solidFill>
                  <a:prstClr val="black"/>
                </a:solidFill>
                <a:latin typeface="Franklin Gothic Book"/>
              </a:rPr>
              <a:t>.</a:t>
            </a:r>
            <a:endParaRPr lang="en-US" sz="1800" dirty="0" smtClean="0">
              <a:solidFill>
                <a:prstClr val="black"/>
              </a:solidFill>
              <a:latin typeface="Franklin Gothic Book"/>
            </a:endParaRPr>
          </a:p>
          <a:p>
            <a:pPr marL="0" lvl="1" indent="0" eaLnBrk="1" hangingPunct="1">
              <a:spcBef>
                <a:spcPts val="300"/>
              </a:spcBef>
              <a:buClr>
                <a:srgbClr val="AA2B1E"/>
              </a:buClr>
              <a:buNone/>
              <a:tabLst/>
            </a:pPr>
            <a:endParaRPr lang="en-US" sz="1800" dirty="0">
              <a:solidFill>
                <a:prstClr val="black"/>
              </a:solidFill>
              <a:latin typeface="Franklin Gothic Book"/>
            </a:endParaRPr>
          </a:p>
          <a:p>
            <a:pPr marL="173736" lvl="1" indent="-173736" eaLnBrk="1" hangingPunct="1">
              <a:spcBef>
                <a:spcPts val="300"/>
              </a:spcBef>
              <a:buClr>
                <a:srgbClr val="AA2B1E"/>
              </a:buClr>
              <a:buFont typeface="Wingdings" pitchFamily="2" charset="2"/>
              <a:buChar char="§"/>
              <a:tabLst/>
            </a:pPr>
            <a:r>
              <a:rPr lang="en-US" sz="1800" dirty="0">
                <a:solidFill>
                  <a:prstClr val="black"/>
                </a:solidFill>
                <a:latin typeface="Franklin Gothic Book"/>
              </a:rPr>
              <a:t>Creating classification processes that use available data on chemicals for comparison with the defined hazard </a:t>
            </a:r>
            <a:r>
              <a:rPr lang="en-US" sz="1800" dirty="0" smtClean="0">
                <a:solidFill>
                  <a:prstClr val="black"/>
                </a:solidFill>
                <a:latin typeface="Franklin Gothic Book"/>
              </a:rPr>
              <a:t>criteria</a:t>
            </a:r>
            <a:r>
              <a:rPr lang="en-US" sz="1800" dirty="0">
                <a:solidFill>
                  <a:prstClr val="black"/>
                </a:solidFill>
                <a:latin typeface="Franklin Gothic Book"/>
              </a:rPr>
              <a:t>.</a:t>
            </a:r>
            <a:endParaRPr lang="en-US" sz="1800" dirty="0" smtClean="0">
              <a:solidFill>
                <a:prstClr val="black"/>
              </a:solidFill>
              <a:latin typeface="Franklin Gothic Book"/>
            </a:endParaRPr>
          </a:p>
          <a:p>
            <a:pPr marL="0" lvl="1" indent="0" eaLnBrk="1" hangingPunct="1">
              <a:spcBef>
                <a:spcPts val="300"/>
              </a:spcBef>
              <a:buClr>
                <a:srgbClr val="AA2B1E"/>
              </a:buClr>
              <a:buNone/>
              <a:tabLst/>
            </a:pPr>
            <a:endParaRPr lang="en-US" sz="1800" dirty="0">
              <a:solidFill>
                <a:prstClr val="black"/>
              </a:solidFill>
              <a:latin typeface="Franklin Gothic Book"/>
            </a:endParaRPr>
          </a:p>
          <a:p>
            <a:pPr marL="173736" lvl="1" indent="-173736" eaLnBrk="1" hangingPunct="1">
              <a:spcBef>
                <a:spcPts val="300"/>
              </a:spcBef>
              <a:buClr>
                <a:srgbClr val="AA2B1E"/>
              </a:buClr>
              <a:buFont typeface="Wingdings" pitchFamily="2" charset="2"/>
              <a:buChar char="§"/>
              <a:tabLst/>
            </a:pPr>
            <a:r>
              <a:rPr lang="en-US" sz="1800" dirty="0">
                <a:solidFill>
                  <a:prstClr val="black"/>
                </a:solidFill>
                <a:latin typeface="Franklin Gothic Book"/>
              </a:rPr>
              <a:t>Communicating hazard information, as well as protective measures,  on labels and Safety Data Sheets (SDS).</a:t>
            </a:r>
          </a:p>
          <a:p>
            <a:pPr marL="342900" lvl="0" indent="-342900" eaLnBrk="1" hangingPunct="1">
              <a:spcBef>
                <a:spcPts val="800"/>
              </a:spcBef>
              <a:buNone/>
              <a:tabLst/>
            </a:pPr>
            <a:endParaRPr lang="en-US" sz="1800" b="1" dirty="0">
              <a:solidFill>
                <a:prstClr val="black"/>
              </a:solidFill>
              <a:latin typeface="Franklin Gothic Book"/>
            </a:endParaRPr>
          </a:p>
        </p:txBody>
      </p:sp>
      <p:sp>
        <p:nvSpPr>
          <p:cNvPr id="41987" name="Rectangle 3"/>
          <p:cNvSpPr>
            <a:spLocks noChangeArrowheads="1"/>
          </p:cNvSpPr>
          <p:nvPr/>
        </p:nvSpPr>
        <p:spPr bwMode="auto">
          <a:xfrm>
            <a:off x="228600" y="1282700"/>
            <a:ext cx="5903913" cy="393700"/>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spcBef>
                <a:spcPct val="0"/>
              </a:spcBef>
              <a:buFontTx/>
              <a:buNone/>
            </a:pPr>
            <a:r>
              <a:rPr lang="en-US" altLang="en-US" sz="2000" b="1" i="1" u="sng" dirty="0" smtClean="0">
                <a:solidFill>
                  <a:prstClr val="black"/>
                </a:solidFill>
              </a:rPr>
              <a:t>What is GHS?</a:t>
            </a:r>
            <a:endParaRPr lang="en-US" altLang="en-US" sz="2000" b="1" i="1" dirty="0">
              <a:solidFill>
                <a:prstClr val="black"/>
              </a:solidFill>
            </a:endParaRPr>
          </a:p>
        </p:txBody>
      </p:sp>
      <p:sp>
        <p:nvSpPr>
          <p:cNvPr id="41989" name="Rectangle 5"/>
          <p:cNvSpPr>
            <a:spLocks noChangeArrowheads="1"/>
          </p:cNvSpPr>
          <p:nvPr/>
        </p:nvSpPr>
        <p:spPr bwMode="auto">
          <a:xfrm>
            <a:off x="5181600" y="533400"/>
            <a:ext cx="3221037" cy="301625"/>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ctr" eaLnBrk="1" hangingPunct="1">
              <a:spcBef>
                <a:spcPct val="0"/>
              </a:spcBef>
              <a:buFontTx/>
              <a:buNone/>
            </a:pPr>
            <a:r>
              <a:rPr lang="en-US" altLang="en-US" sz="1400" b="1" dirty="0">
                <a:solidFill>
                  <a:prstClr val="black"/>
                </a:solidFill>
              </a:rPr>
              <a:t>CHEMICAL HAZARD INFORMATION</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351306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0635" y="381000"/>
            <a:ext cx="7924800" cy="1447800"/>
          </a:xfrm>
        </p:spPr>
        <p:txBody>
          <a:bodyPr>
            <a:normAutofit/>
          </a:bodyPr>
          <a:lstStyle/>
          <a:p>
            <a:r>
              <a:rPr lang="en-US" sz="3200" dirty="0" smtClean="0"/>
              <a:t>The Globally Harmonized System of Classification and Labelling of Chemicals</a:t>
            </a:r>
            <a:endParaRPr lang="en-US" sz="3200" dirty="0"/>
          </a:p>
        </p:txBody>
      </p:sp>
      <p:sp>
        <p:nvSpPr>
          <p:cNvPr id="3" name="Content Placeholder 2"/>
          <p:cNvSpPr>
            <a:spLocks noGrp="1"/>
          </p:cNvSpPr>
          <p:nvPr>
            <p:ph idx="1"/>
          </p:nvPr>
        </p:nvSpPr>
        <p:spPr>
          <a:xfrm>
            <a:off x="609600" y="2057400"/>
            <a:ext cx="7772400" cy="3886200"/>
          </a:xfrm>
        </p:spPr>
        <p:txBody>
          <a:bodyPr>
            <a:normAutofit lnSpcReduction="10000"/>
          </a:bodyPr>
          <a:lstStyle/>
          <a:p>
            <a:r>
              <a:rPr lang="en-US" dirty="0" smtClean="0"/>
              <a:t>OSHA has adopted the Globally Harmonized System (GHS).</a:t>
            </a:r>
          </a:p>
          <a:p>
            <a:pPr marL="0" indent="0">
              <a:buNone/>
            </a:pPr>
            <a:endParaRPr lang="en-US" dirty="0" smtClean="0"/>
          </a:p>
          <a:p>
            <a:r>
              <a:rPr lang="en-US" dirty="0" smtClean="0"/>
              <a:t>The Hazard Communication Standard (HCS) requires chemical manufacturers, distributors, or importers to provide Safety Data Sheets (SDSs) (formerly known as Material Safety Data Sheets (MSDS)) to communicate the hazards of hazardous chemical products.  As of June 1, 2015, the HCS will require new SDSs to be in a uniform format, and include the section numbers, the headings, and associated information listed on the next slide.</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24826229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ChangeArrowheads="1"/>
          </p:cNvSpPr>
          <p:nvPr/>
        </p:nvSpPr>
        <p:spPr bwMode="auto">
          <a:xfrm>
            <a:off x="254000" y="1612900"/>
            <a:ext cx="5994400" cy="42755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r>
              <a:rPr lang="en-US" sz="2000" b="1" dirty="0">
                <a:solidFill>
                  <a:srgbClr val="000000"/>
                </a:solidFill>
                <a:latin typeface="Tahoma" panose="020B0604030504040204" pitchFamily="34" charset="0"/>
              </a:rPr>
              <a:t>Section 1, Identification</a:t>
            </a:r>
            <a:r>
              <a:rPr lang="en-US" sz="2000" dirty="0">
                <a:solidFill>
                  <a:srgbClr val="000000"/>
                </a:solidFill>
                <a:latin typeface="Tahoma" panose="020B0604030504040204" pitchFamily="34" charset="0"/>
              </a:rPr>
              <a:t> includes product identifier; manufacturer or distributor name, address, phone number; emergency phone number; recommended use; restrictions on use.</a:t>
            </a:r>
          </a:p>
          <a:p>
            <a:r>
              <a:rPr lang="en-US" sz="2000" b="1" dirty="0">
                <a:solidFill>
                  <a:srgbClr val="000000"/>
                </a:solidFill>
                <a:latin typeface="Tahoma" panose="020B0604030504040204" pitchFamily="34" charset="0"/>
              </a:rPr>
              <a:t>Section 2, Hazard(s) identification</a:t>
            </a:r>
            <a:r>
              <a:rPr lang="en-US" sz="2000" dirty="0">
                <a:solidFill>
                  <a:srgbClr val="000000"/>
                </a:solidFill>
                <a:latin typeface="Tahoma" panose="020B0604030504040204" pitchFamily="34" charset="0"/>
              </a:rPr>
              <a:t> includes all hazards regarding the chemical; required label elements.</a:t>
            </a:r>
          </a:p>
          <a:p>
            <a:r>
              <a:rPr lang="en-US" sz="2000" b="1" dirty="0">
                <a:solidFill>
                  <a:srgbClr val="000000"/>
                </a:solidFill>
                <a:latin typeface="Tahoma" panose="020B0604030504040204" pitchFamily="34" charset="0"/>
              </a:rPr>
              <a:t>Section 3, Composition/information on ingredients</a:t>
            </a:r>
            <a:r>
              <a:rPr lang="en-US" sz="2000" dirty="0">
                <a:solidFill>
                  <a:srgbClr val="000000"/>
                </a:solidFill>
                <a:latin typeface="Tahoma" panose="020B0604030504040204" pitchFamily="34" charset="0"/>
              </a:rPr>
              <a:t> includes information on chemical ingredients; trade secret claims.</a:t>
            </a:r>
          </a:p>
          <a:p>
            <a:r>
              <a:rPr lang="en-US" sz="2000" b="1" dirty="0">
                <a:solidFill>
                  <a:srgbClr val="000000"/>
                </a:solidFill>
                <a:latin typeface="Tahoma" panose="020B0604030504040204" pitchFamily="34" charset="0"/>
              </a:rPr>
              <a:t>Section 4, First-aid measures</a:t>
            </a:r>
            <a:r>
              <a:rPr lang="en-US" sz="2000" dirty="0">
                <a:solidFill>
                  <a:srgbClr val="000000"/>
                </a:solidFill>
                <a:latin typeface="Tahoma" panose="020B0604030504040204" pitchFamily="34" charset="0"/>
              </a:rPr>
              <a:t> includes important symptoms/ effects, acute, delayed; required treatment</a:t>
            </a:r>
            <a:r>
              <a:rPr lang="en-US" sz="2000" dirty="0" smtClean="0">
                <a:solidFill>
                  <a:srgbClr val="000000"/>
                </a:solidFill>
                <a:latin typeface="Tahoma" panose="020B0604030504040204" pitchFamily="34" charset="0"/>
              </a:rPr>
              <a:t>.</a:t>
            </a:r>
            <a:endParaRPr lang="en-US" sz="2000" dirty="0">
              <a:solidFill>
                <a:srgbClr val="000000"/>
              </a:solidFill>
              <a:latin typeface="Tahoma" panose="020B0604030504040204" pitchFamily="34" charset="0"/>
            </a:endParaRPr>
          </a:p>
        </p:txBody>
      </p:sp>
      <p:sp>
        <p:nvSpPr>
          <p:cNvPr id="44035" name="Rectangle 3"/>
          <p:cNvSpPr>
            <a:spLocks noChangeArrowheads="1"/>
          </p:cNvSpPr>
          <p:nvPr/>
        </p:nvSpPr>
        <p:spPr bwMode="auto">
          <a:xfrm>
            <a:off x="228600" y="1219200"/>
            <a:ext cx="7848600" cy="393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spcBef>
                <a:spcPct val="0"/>
              </a:spcBef>
              <a:buFontTx/>
              <a:buNone/>
            </a:pPr>
            <a:r>
              <a:rPr lang="en-US" altLang="en-US" sz="2000" b="1" i="1" u="sng" dirty="0"/>
              <a:t>WHAT INFORMATION IS </a:t>
            </a:r>
            <a:r>
              <a:rPr lang="en-US" altLang="en-US" sz="2000" b="1" i="1" u="sng" dirty="0" smtClean="0"/>
              <a:t>REQUIRED </a:t>
            </a:r>
            <a:r>
              <a:rPr lang="en-US" altLang="en-US" sz="2000" b="1" i="1" u="sng" dirty="0"/>
              <a:t>IN THE </a:t>
            </a:r>
            <a:r>
              <a:rPr lang="en-US" altLang="en-US" sz="2000" b="1" i="1" u="sng" dirty="0" smtClean="0"/>
              <a:t>SDS</a:t>
            </a:r>
            <a:r>
              <a:rPr lang="en-US" altLang="en-US" sz="2000" b="1" i="1" dirty="0"/>
              <a:t>:</a:t>
            </a:r>
          </a:p>
        </p:txBody>
      </p:sp>
      <p:pic>
        <p:nvPicPr>
          <p:cNvPr id="2222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00800" y="1828800"/>
            <a:ext cx="2000250" cy="1920875"/>
          </a:xfrm>
          <a:prstGeom prst="rect">
            <a:avLst/>
          </a:prstGeom>
          <a:noFill/>
          <a:ln w="28575">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4037" name="Picture 5" descr="MSDS%20Ar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13500" y="3854450"/>
            <a:ext cx="1998663" cy="2409825"/>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44038" name="Rectangle 6"/>
          <p:cNvSpPr>
            <a:spLocks noChangeArrowheads="1"/>
          </p:cNvSpPr>
          <p:nvPr/>
        </p:nvSpPr>
        <p:spPr bwMode="auto">
          <a:xfrm>
            <a:off x="6193163" y="653432"/>
            <a:ext cx="2172327"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ctr">
              <a:spcBef>
                <a:spcPct val="0"/>
              </a:spcBef>
              <a:buFontTx/>
              <a:buNone/>
            </a:pPr>
            <a:r>
              <a:rPr lang="en-US" altLang="en-US" sz="1400" b="1" dirty="0" smtClean="0"/>
              <a:t>SAFETY </a:t>
            </a:r>
            <a:r>
              <a:rPr lang="en-US" altLang="en-US" sz="1400" b="1" dirty="0"/>
              <a:t>DATA </a:t>
            </a:r>
            <a:r>
              <a:rPr lang="en-US" altLang="en-US" sz="1400" b="1" dirty="0" smtClean="0"/>
              <a:t>SHEETS</a:t>
            </a:r>
            <a:endParaRPr lang="en-US" altLang="en-US" sz="1400" b="1"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81836561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9" presetClass="entr" presetSubtype="10" fill="hold" nodeType="afterEffect">
                                  <p:stCondLst>
                                    <p:cond delay="0"/>
                                  </p:stCondLst>
                                  <p:childTnLst>
                                    <p:set>
                                      <p:cBhvr>
                                        <p:cTn id="9" dur="1" fill="hold">
                                          <p:stCondLst>
                                            <p:cond delay="0"/>
                                          </p:stCondLst>
                                        </p:cTn>
                                        <p:tgtEl>
                                          <p:spTgt spid="222212"/>
                                        </p:tgtEl>
                                        <p:attrNameLst>
                                          <p:attrName>style.visibility</p:attrName>
                                        </p:attrNameLst>
                                      </p:cBhvr>
                                      <p:to>
                                        <p:strVal val="visible"/>
                                      </p:to>
                                    </p:set>
                                    <p:anim calcmode="lin" valueType="num">
                                      <p:cBhvr>
                                        <p:cTn id="10" dur="5000" fill="hold"/>
                                        <p:tgtEl>
                                          <p:spTgt spid="222212"/>
                                        </p:tgtEl>
                                        <p:attrNameLst>
                                          <p:attrName>ppt_w</p:attrName>
                                        </p:attrNameLst>
                                      </p:cBhvr>
                                      <p:tavLst>
                                        <p:tav tm="0" fmla="#ppt_w*sin(2.5*pi*$)">
                                          <p:val>
                                            <p:fltVal val="0"/>
                                          </p:val>
                                        </p:tav>
                                        <p:tav tm="100000">
                                          <p:val>
                                            <p:fltVal val="1"/>
                                          </p:val>
                                        </p:tav>
                                      </p:tavLst>
                                    </p:anim>
                                    <p:anim calcmode="lin" valueType="num">
                                      <p:cBhvr>
                                        <p:cTn id="11" dur="5000" fill="hold"/>
                                        <p:tgtEl>
                                          <p:spTgt spid="22221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ChangeArrowheads="1"/>
          </p:cNvSpPr>
          <p:nvPr/>
        </p:nvSpPr>
        <p:spPr bwMode="auto">
          <a:xfrm>
            <a:off x="396240" y="1638300"/>
            <a:ext cx="5994400" cy="45833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r>
              <a:rPr lang="en-US" sz="2000" b="1" dirty="0">
                <a:solidFill>
                  <a:srgbClr val="000000"/>
                </a:solidFill>
                <a:latin typeface="Tahoma" panose="020B0604030504040204" pitchFamily="34" charset="0"/>
              </a:rPr>
              <a:t>Section 5, Fire-fighting measures</a:t>
            </a:r>
            <a:r>
              <a:rPr lang="en-US" sz="2000" dirty="0">
                <a:solidFill>
                  <a:srgbClr val="000000"/>
                </a:solidFill>
                <a:latin typeface="Tahoma" panose="020B0604030504040204" pitchFamily="34" charset="0"/>
              </a:rPr>
              <a:t> lists suitable extinguishing techniques, equipment; chemical hazards from fire.</a:t>
            </a:r>
          </a:p>
          <a:p>
            <a:r>
              <a:rPr lang="en-US" sz="2000" b="1" dirty="0">
                <a:solidFill>
                  <a:srgbClr val="000000"/>
                </a:solidFill>
                <a:latin typeface="Tahoma" panose="020B0604030504040204" pitchFamily="34" charset="0"/>
              </a:rPr>
              <a:t>Section 6, Accidental release measures</a:t>
            </a:r>
            <a:r>
              <a:rPr lang="en-US" sz="2000" dirty="0">
                <a:solidFill>
                  <a:srgbClr val="000000"/>
                </a:solidFill>
                <a:latin typeface="Tahoma" panose="020B0604030504040204" pitchFamily="34" charset="0"/>
              </a:rPr>
              <a:t> lists emergency procedures; protective equipment; proper methods of containment and cleanup.</a:t>
            </a:r>
          </a:p>
          <a:p>
            <a:r>
              <a:rPr lang="en-US" sz="2000" b="1" dirty="0">
                <a:solidFill>
                  <a:srgbClr val="000000"/>
                </a:solidFill>
                <a:latin typeface="Tahoma" panose="020B0604030504040204" pitchFamily="34" charset="0"/>
              </a:rPr>
              <a:t>Section 7, Handling and storage</a:t>
            </a:r>
            <a:r>
              <a:rPr lang="en-US" sz="2000" dirty="0">
                <a:solidFill>
                  <a:srgbClr val="000000"/>
                </a:solidFill>
                <a:latin typeface="Tahoma" panose="020B0604030504040204" pitchFamily="34" charset="0"/>
              </a:rPr>
              <a:t> lists precautions for safe handling and storage, including incompatibilities.</a:t>
            </a:r>
          </a:p>
          <a:p>
            <a:r>
              <a:rPr lang="en-US" sz="2000" b="1" dirty="0">
                <a:solidFill>
                  <a:srgbClr val="000000"/>
                </a:solidFill>
                <a:latin typeface="Tahoma" panose="020B0604030504040204" pitchFamily="34" charset="0"/>
              </a:rPr>
              <a:t>Section 8, Exposure controls/personal protection</a:t>
            </a:r>
            <a:r>
              <a:rPr lang="en-US" sz="2000" dirty="0">
                <a:solidFill>
                  <a:srgbClr val="000000"/>
                </a:solidFill>
                <a:latin typeface="Tahoma" panose="020B0604030504040204" pitchFamily="34" charset="0"/>
              </a:rPr>
              <a:t> lists OSHA's Permissible Exposure Limits (PELs); Threshold Limit Values (TLVs); appropriate engineering controls; personal protective equipment (PPE).</a:t>
            </a:r>
            <a:endParaRPr lang="en-US" sz="2000" b="0" i="0" dirty="0">
              <a:solidFill>
                <a:srgbClr val="000000"/>
              </a:solidFill>
              <a:effectLst/>
              <a:latin typeface="Tahoma" panose="020B0604030504040204" pitchFamily="34" charset="0"/>
            </a:endParaRPr>
          </a:p>
        </p:txBody>
      </p:sp>
      <p:sp>
        <p:nvSpPr>
          <p:cNvPr id="44035" name="Rectangle 3"/>
          <p:cNvSpPr>
            <a:spLocks noChangeArrowheads="1"/>
          </p:cNvSpPr>
          <p:nvPr/>
        </p:nvSpPr>
        <p:spPr bwMode="auto">
          <a:xfrm>
            <a:off x="228600" y="1219200"/>
            <a:ext cx="7848600" cy="393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spcBef>
                <a:spcPct val="0"/>
              </a:spcBef>
              <a:buFontTx/>
              <a:buNone/>
            </a:pPr>
            <a:r>
              <a:rPr lang="en-US" altLang="en-US" sz="2000" b="1" i="1" u="sng" dirty="0">
                <a:solidFill>
                  <a:prstClr val="black"/>
                </a:solidFill>
              </a:rPr>
              <a:t>WHAT INFORMATION IS </a:t>
            </a:r>
            <a:r>
              <a:rPr lang="en-US" altLang="en-US" sz="2000" b="1" i="1" u="sng" dirty="0" smtClean="0">
                <a:solidFill>
                  <a:prstClr val="black"/>
                </a:solidFill>
              </a:rPr>
              <a:t>REQUIRED </a:t>
            </a:r>
            <a:r>
              <a:rPr lang="en-US" altLang="en-US" sz="2000" b="1" i="1" u="sng" dirty="0">
                <a:solidFill>
                  <a:prstClr val="black"/>
                </a:solidFill>
              </a:rPr>
              <a:t>IN THE </a:t>
            </a:r>
            <a:r>
              <a:rPr lang="en-US" altLang="en-US" sz="2000" b="1" i="1" u="sng" dirty="0" smtClean="0">
                <a:solidFill>
                  <a:prstClr val="black"/>
                </a:solidFill>
              </a:rPr>
              <a:t>SDS</a:t>
            </a:r>
            <a:r>
              <a:rPr lang="en-US" altLang="en-US" sz="2000" b="1" i="1" dirty="0">
                <a:solidFill>
                  <a:prstClr val="black"/>
                </a:solidFill>
              </a:rPr>
              <a:t>:</a:t>
            </a:r>
          </a:p>
        </p:txBody>
      </p:sp>
      <p:pic>
        <p:nvPicPr>
          <p:cNvPr id="2222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400800" y="1828800"/>
            <a:ext cx="2000250" cy="1920875"/>
          </a:xfrm>
          <a:prstGeom prst="rect">
            <a:avLst/>
          </a:prstGeom>
          <a:noFill/>
          <a:ln w="28575">
            <a:solidFill>
              <a:schemeClr val="tx1"/>
            </a:solidFill>
            <a:miter lim="800000"/>
            <a:headEnd type="none" w="sm" len="sm"/>
            <a:tailEnd type="none" w="sm" len="sm"/>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4037" name="Picture 5" descr="MSDS%20Art"/>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13500" y="3854450"/>
            <a:ext cx="1998663" cy="2409825"/>
          </a:xfrm>
          <a:prstGeom prst="rect">
            <a:avLst/>
          </a:prstGeom>
          <a:noFill/>
          <a:ln w="28575">
            <a:solidFill>
              <a:srgbClr val="000000"/>
            </a:solidFill>
            <a:miter lim="800000"/>
            <a:headEnd/>
            <a:tailEnd/>
          </a:ln>
          <a:extLst>
            <a:ext uri="{909E8E84-426E-40DD-AFC4-6F175D3DCCD1}">
              <a14:hiddenFill xmlns:a14="http://schemas.microsoft.com/office/drawing/2010/main">
                <a:solidFill>
                  <a:srgbClr val="FFFFFF"/>
                </a:solidFill>
              </a14:hiddenFill>
            </a:ext>
          </a:extLst>
        </p:spPr>
      </p:pic>
      <p:sp>
        <p:nvSpPr>
          <p:cNvPr id="44038" name="Rectangle 6"/>
          <p:cNvSpPr>
            <a:spLocks noChangeArrowheads="1"/>
          </p:cNvSpPr>
          <p:nvPr/>
        </p:nvSpPr>
        <p:spPr bwMode="auto">
          <a:xfrm>
            <a:off x="6193163" y="653432"/>
            <a:ext cx="2172327" cy="30521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12700"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90488" tIns="44450" rIns="90488" bIns="44450">
            <a:spAutoFit/>
          </a:bodyPr>
          <a:lstStyle>
            <a:lvl1pPr eaLnBrk="0" hangingPunct="0">
              <a:spcBef>
                <a:spcPct val="20000"/>
              </a:spcBef>
              <a:buChar char="•"/>
              <a:defRPr sz="3200">
                <a:solidFill>
                  <a:schemeClr val="tx1"/>
                </a:solidFill>
                <a:latin typeface="Arial" pitchFamily="34" charset="0"/>
              </a:defRPr>
            </a:lvl1pPr>
            <a:lvl2pPr marL="742950" indent="-285750" eaLnBrk="0" hangingPunct="0">
              <a:spcBef>
                <a:spcPct val="20000"/>
              </a:spcBef>
              <a:buChar char="–"/>
              <a:defRPr sz="2800">
                <a:solidFill>
                  <a:schemeClr val="tx1"/>
                </a:solidFill>
                <a:latin typeface="Arial" pitchFamily="34" charset="0"/>
              </a:defRPr>
            </a:lvl2pPr>
            <a:lvl3pPr marL="1143000" indent="-228600" eaLnBrk="0" hangingPunct="0">
              <a:spcBef>
                <a:spcPct val="20000"/>
              </a:spcBef>
              <a:buChar char="•"/>
              <a:defRPr sz="2400">
                <a:solidFill>
                  <a:schemeClr val="tx1"/>
                </a:solidFill>
                <a:latin typeface="Arial" pitchFamily="34" charset="0"/>
              </a:defRPr>
            </a:lvl3pPr>
            <a:lvl4pPr marL="1600200" indent="-228600" eaLnBrk="0" hangingPunct="0">
              <a:spcBef>
                <a:spcPct val="20000"/>
              </a:spcBef>
              <a:buChar char="–"/>
              <a:defRPr sz="2000">
                <a:solidFill>
                  <a:schemeClr val="tx1"/>
                </a:solidFill>
                <a:latin typeface="Arial" pitchFamily="34" charset="0"/>
              </a:defRPr>
            </a:lvl4pPr>
            <a:lvl5pPr marL="2057400" indent="-228600" eaLnBrk="0" hangingPunct="0">
              <a:spcBef>
                <a:spcPct val="20000"/>
              </a:spcBef>
              <a:buChar char="»"/>
              <a:defRPr sz="2000">
                <a:solidFill>
                  <a:schemeClr val="tx1"/>
                </a:solidFill>
                <a:latin typeface="Arial" pitchFamily="34" charset="0"/>
              </a:defRPr>
            </a:lvl5pPr>
            <a:lvl6pPr marL="2514600" indent="-228600" eaLnBrk="0" fontAlgn="base" hangingPunct="0">
              <a:spcBef>
                <a:spcPct val="20000"/>
              </a:spcBef>
              <a:spcAft>
                <a:spcPct val="0"/>
              </a:spcAft>
              <a:buChar char="»"/>
              <a:defRPr sz="2000">
                <a:solidFill>
                  <a:schemeClr val="tx1"/>
                </a:solidFill>
                <a:latin typeface="Arial" pitchFamily="34" charset="0"/>
              </a:defRPr>
            </a:lvl6pPr>
            <a:lvl7pPr marL="2971800" indent="-228600" eaLnBrk="0" fontAlgn="base" hangingPunct="0">
              <a:spcBef>
                <a:spcPct val="20000"/>
              </a:spcBef>
              <a:spcAft>
                <a:spcPct val="0"/>
              </a:spcAft>
              <a:buChar char="»"/>
              <a:defRPr sz="2000">
                <a:solidFill>
                  <a:schemeClr val="tx1"/>
                </a:solidFill>
                <a:latin typeface="Arial" pitchFamily="34" charset="0"/>
              </a:defRPr>
            </a:lvl7pPr>
            <a:lvl8pPr marL="3429000" indent="-228600" eaLnBrk="0" fontAlgn="base" hangingPunct="0">
              <a:spcBef>
                <a:spcPct val="20000"/>
              </a:spcBef>
              <a:spcAft>
                <a:spcPct val="0"/>
              </a:spcAft>
              <a:buChar char="»"/>
              <a:defRPr sz="2000">
                <a:solidFill>
                  <a:schemeClr val="tx1"/>
                </a:solidFill>
                <a:latin typeface="Arial" pitchFamily="34" charset="0"/>
              </a:defRPr>
            </a:lvl8pPr>
            <a:lvl9pPr marL="3886200" indent="-228600" eaLnBrk="0" fontAlgn="base" hangingPunct="0">
              <a:spcBef>
                <a:spcPct val="20000"/>
              </a:spcBef>
              <a:spcAft>
                <a:spcPct val="0"/>
              </a:spcAft>
              <a:buChar char="»"/>
              <a:defRPr sz="2000">
                <a:solidFill>
                  <a:schemeClr val="tx1"/>
                </a:solidFill>
                <a:latin typeface="Arial" pitchFamily="34" charset="0"/>
              </a:defRPr>
            </a:lvl9pPr>
          </a:lstStyle>
          <a:p>
            <a:pPr algn="ctr">
              <a:spcBef>
                <a:spcPct val="0"/>
              </a:spcBef>
              <a:buFontTx/>
              <a:buNone/>
            </a:pPr>
            <a:r>
              <a:rPr lang="en-US" altLang="en-US" sz="1400" b="1" dirty="0" smtClean="0">
                <a:solidFill>
                  <a:prstClr val="black"/>
                </a:solidFill>
              </a:rPr>
              <a:t>SAFETY </a:t>
            </a:r>
            <a:r>
              <a:rPr lang="en-US" altLang="en-US" sz="1400" b="1" dirty="0">
                <a:solidFill>
                  <a:prstClr val="black"/>
                </a:solidFill>
              </a:rPr>
              <a:t>DATA </a:t>
            </a:r>
            <a:r>
              <a:rPr lang="en-US" altLang="en-US" sz="1400" b="1" dirty="0" smtClean="0">
                <a:solidFill>
                  <a:prstClr val="black"/>
                </a:solidFill>
              </a:rPr>
              <a:t>SHEETS</a:t>
            </a:r>
            <a:endParaRPr lang="en-US" altLang="en-US" sz="1400" b="1" dirty="0">
              <a:solidFill>
                <a:prstClr val="black"/>
              </a:solidFill>
            </a:endParaRPr>
          </a:p>
        </p:txBody>
      </p:sp>
      <p:sp>
        <p:nvSpPr>
          <p:cNvPr id="2" name="TextBox 1"/>
          <p:cNvSpPr txBox="1"/>
          <p:nvPr/>
        </p:nvSpPr>
        <p:spPr>
          <a:xfrm>
            <a:off x="6639881" y="1219200"/>
            <a:ext cx="1278890" cy="307777"/>
          </a:xfrm>
          <a:prstGeom prst="rect">
            <a:avLst/>
          </a:prstGeom>
          <a:noFill/>
        </p:spPr>
        <p:txBody>
          <a:bodyPr wrap="square" rtlCol="0">
            <a:spAutoFit/>
          </a:bodyPr>
          <a:lstStyle/>
          <a:p>
            <a:pPr lvl="0" algn="ctr">
              <a:spcBef>
                <a:spcPct val="0"/>
              </a:spcBef>
            </a:pPr>
            <a:r>
              <a:rPr lang="en-US" altLang="en-US" sz="1400" b="1" dirty="0">
                <a:solidFill>
                  <a:prstClr val="black"/>
                </a:solidFill>
              </a:rPr>
              <a:t>(Continued)</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6218238"/>
            <a:ext cx="487362" cy="487362"/>
          </a:xfrm>
          <a:prstGeom prst="rect">
            <a:avLst/>
          </a:prstGeom>
        </p:spPr>
      </p:pic>
    </p:spTree>
    <p:extLst>
      <p:ext uri="{BB962C8B-B14F-4D97-AF65-F5344CB8AC3E}">
        <p14:creationId xmlns:p14="http://schemas.microsoft.com/office/powerpoint/2010/main" val="11466939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9" presetClass="entr" presetSubtype="10" fill="hold" nodeType="afterEffect">
                                  <p:stCondLst>
                                    <p:cond delay="0"/>
                                  </p:stCondLst>
                                  <p:childTnLst>
                                    <p:set>
                                      <p:cBhvr>
                                        <p:cTn id="9" dur="1" fill="hold">
                                          <p:stCondLst>
                                            <p:cond delay="0"/>
                                          </p:stCondLst>
                                        </p:cTn>
                                        <p:tgtEl>
                                          <p:spTgt spid="222212"/>
                                        </p:tgtEl>
                                        <p:attrNameLst>
                                          <p:attrName>style.visibility</p:attrName>
                                        </p:attrNameLst>
                                      </p:cBhvr>
                                      <p:to>
                                        <p:strVal val="visible"/>
                                      </p:to>
                                    </p:set>
                                    <p:anim calcmode="lin" valueType="num">
                                      <p:cBhvr>
                                        <p:cTn id="10" dur="5000" fill="hold"/>
                                        <p:tgtEl>
                                          <p:spTgt spid="222212"/>
                                        </p:tgtEl>
                                        <p:attrNameLst>
                                          <p:attrName>ppt_w</p:attrName>
                                        </p:attrNameLst>
                                      </p:cBhvr>
                                      <p:tavLst>
                                        <p:tav tm="0" fmla="#ppt_w*sin(2.5*pi*$)">
                                          <p:val>
                                            <p:fltVal val="0"/>
                                          </p:val>
                                        </p:tav>
                                        <p:tav tm="100000">
                                          <p:val>
                                            <p:fltVal val="1"/>
                                          </p:val>
                                        </p:tav>
                                      </p:tavLst>
                                    </p:anim>
                                    <p:anim calcmode="lin" valueType="num">
                                      <p:cBhvr>
                                        <p:cTn id="11" dur="5000" fill="hold"/>
                                        <p:tgtEl>
                                          <p:spTgt spid="22221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NewsPrint">
  <a:themeElements>
    <a:clrScheme name="NewsPrint">
      <a:dk1>
        <a:sysClr val="windowText" lastClr="000000"/>
      </a:dk1>
      <a:lt1>
        <a:sysClr val="window" lastClr="FFFFFF"/>
      </a:lt1>
      <a:dk2>
        <a:srgbClr val="303030"/>
      </a:dk2>
      <a:lt2>
        <a:srgbClr val="DEDEE0"/>
      </a:lt2>
      <a:accent1>
        <a:srgbClr val="AD0101"/>
      </a:accent1>
      <a:accent2>
        <a:srgbClr val="726056"/>
      </a:accent2>
      <a:accent3>
        <a:srgbClr val="AC956E"/>
      </a:accent3>
      <a:accent4>
        <a:srgbClr val="808DA9"/>
      </a:accent4>
      <a:accent5>
        <a:srgbClr val="424E5B"/>
      </a:accent5>
      <a:accent6>
        <a:srgbClr val="730E00"/>
      </a:accent6>
      <a:hlink>
        <a:srgbClr val="D26900"/>
      </a:hlink>
      <a:folHlink>
        <a:srgbClr val="D89243"/>
      </a:folHlink>
    </a:clrScheme>
    <a:fontScheme name="NewsPrint">
      <a:majorFont>
        <a:latin typeface="Impact"/>
        <a:ea typeface=""/>
        <a:cs typeface=""/>
        <a:font script="Jpan" typeface="HGP創英角ｺﾞｼｯｸUB"/>
        <a:font script="Hang" typeface="HY견고딕"/>
        <a:font script="Hans" typeface="微软雅黑"/>
        <a:font script="Hant" typeface="微軟正黑體"/>
        <a:font script="Arab" typeface="Tahoma"/>
        <a:font script="Hebr" typeface="To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imes New Roman"/>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NewsPrint">
      <a:fillStyleLst>
        <a:solidFill>
          <a:schemeClr val="phClr"/>
        </a:solidFill>
        <a:gradFill rotWithShape="1">
          <a:gsLst>
            <a:gs pos="0">
              <a:schemeClr val="phClr">
                <a:tint val="37000"/>
                <a:hueMod val="100000"/>
                <a:satMod val="200000"/>
                <a:lumMod val="88000"/>
              </a:schemeClr>
            </a:gs>
            <a:gs pos="100000">
              <a:schemeClr val="phClr">
                <a:tint val="53000"/>
                <a:shade val="100000"/>
                <a:hueMod val="100000"/>
                <a:satMod val="350000"/>
                <a:lumMod val="79000"/>
              </a:schemeClr>
            </a:gs>
          </a:gsLst>
          <a:lin ang="5400000" scaled="1"/>
        </a:gradFill>
        <a:gradFill rotWithShape="1">
          <a:gsLst>
            <a:gs pos="0">
              <a:schemeClr val="phClr">
                <a:tint val="83000"/>
                <a:shade val="100000"/>
                <a:alpha val="100000"/>
                <a:hueMod val="100000"/>
                <a:satMod val="220000"/>
                <a:lumMod val="90000"/>
              </a:schemeClr>
            </a:gs>
            <a:gs pos="76000">
              <a:schemeClr val="phClr">
                <a:shade val="100000"/>
              </a:schemeClr>
            </a:gs>
            <a:gs pos="100000">
              <a:schemeClr val="phClr">
                <a:shade val="93000"/>
                <a:alpha val="100000"/>
                <a:satMod val="100000"/>
                <a:lumMod val="93000"/>
              </a:schemeClr>
            </a:gs>
          </a:gsLst>
          <a:path path="circle">
            <a:fillToRect l="15000" t="15000" r="100000" b="100000"/>
          </a:path>
        </a:gradFill>
      </a:fillStyleLst>
      <a:lnStyleLst>
        <a:ln w="15875" cap="flat" cmpd="sng" algn="ctr">
          <a:solidFill>
            <a:schemeClr val="phClr"/>
          </a:solidFill>
          <a:prstDash val="solid"/>
        </a:ln>
        <a:ln w="22225" cap="flat" cmpd="sng" algn="ctr">
          <a:solidFill>
            <a:schemeClr val="phClr"/>
          </a:solidFill>
          <a:prstDash val="solid"/>
        </a:ln>
        <a:ln w="34925" cap="flat" cmpd="sng" algn="ctr">
          <a:solidFill>
            <a:schemeClr val="phClr"/>
          </a:solidFill>
          <a:prstDash val="solid"/>
        </a:ln>
      </a:lnStyleLst>
      <a:effectStyleLst>
        <a:effectStyle>
          <a:effectLst>
            <a:outerShdw blurRad="50800" dist="12700" dir="5280000" rotWithShape="0">
              <a:srgbClr val="000000">
                <a:alpha val="40000"/>
              </a:srgbClr>
            </a:outerShdw>
          </a:effectLst>
        </a:effectStyle>
        <a:effectStyle>
          <a:effectLst>
            <a:outerShdw blurRad="38100" dist="38100" dir="5400000" rotWithShape="0">
              <a:srgbClr val="000000">
                <a:alpha val="35000"/>
              </a:srgbClr>
            </a:outerShdw>
          </a:effectLst>
        </a:effectStyle>
        <a:effectStyle>
          <a:effectLst>
            <a:outerShdw blurRad="38100" dist="38100" dir="5400000" rotWithShape="0">
              <a:srgbClr val="000000">
                <a:alpha val="35000"/>
              </a:srgbClr>
            </a:outerShdw>
          </a:effectLst>
          <a:scene3d>
            <a:camera prst="orthographicFront">
              <a:rot lat="0" lon="0" rev="0"/>
            </a:camera>
            <a:lightRig rig="brightRoom" dir="tl"/>
          </a:scene3d>
          <a:sp3d contourW="12700">
            <a:bevelT w="31750" h="12700"/>
            <a:contourClr>
              <a:schemeClr val="phClr"/>
            </a:contourClr>
          </a:sp3d>
        </a:effectStyle>
      </a:effectStyleLst>
      <a:bgFillStyleLst>
        <a:solidFill>
          <a:schemeClr val="phClr"/>
        </a:solidFill>
        <a:gradFill rotWithShape="1">
          <a:gsLst>
            <a:gs pos="0">
              <a:schemeClr val="phClr">
                <a:tint val="93000"/>
              </a:schemeClr>
            </a:gs>
            <a:gs pos="100000">
              <a:schemeClr val="phClr">
                <a:shade val="55000"/>
              </a:schemeClr>
            </a:gs>
          </a:gsLst>
          <a:lin ang="5400000" scaled="1"/>
        </a:gradFill>
        <a:blipFill rotWithShape="1">
          <a:blip xmlns:r="http://schemas.openxmlformats.org/officeDocument/2006/relationships" r:embed="rId1">
            <a:duotone>
              <a:schemeClr val="phClr">
                <a:shade val="20000"/>
                <a:satMod val="350000"/>
                <a:lumMod val="125000"/>
              </a:schemeClr>
              <a:schemeClr val="phClr">
                <a:tint val="90000"/>
                <a:satMod val="250000"/>
              </a:schemeClr>
            </a:duotone>
          </a:blip>
          <a:stretch/>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548</TotalTime>
  <Words>917</Words>
  <Application>Microsoft Office PowerPoint</Application>
  <PresentationFormat>On-screen Show (4:3)</PresentationFormat>
  <Paragraphs>108</Paragraphs>
  <Slides>19</Slides>
  <Notes>1</Notes>
  <HiddenSlides>0</HiddenSlides>
  <MMClips>19</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Arial</vt:lpstr>
      <vt:lpstr>Calibri</vt:lpstr>
      <vt:lpstr>Franklin Gothic Book</vt:lpstr>
      <vt:lpstr>Impact</vt:lpstr>
      <vt:lpstr>Tahoma</vt:lpstr>
      <vt:lpstr>Times New Roman</vt:lpstr>
      <vt:lpstr>Wingdings</vt:lpstr>
      <vt:lpstr>NewsPrint</vt:lpstr>
      <vt:lpstr>ILLINOIS INSTITUTE OF TECHNOLOGY (IIT)</vt:lpstr>
      <vt:lpstr>Purpose</vt:lpstr>
      <vt:lpstr>PowerPoint Presentation</vt:lpstr>
      <vt:lpstr>PowerPoint Presentation</vt:lpstr>
      <vt:lpstr>PowerPoint Presentation</vt:lpstr>
      <vt:lpstr>PowerPoint Presentation</vt:lpstr>
      <vt:lpstr>The Globally Harmonized System of Classification and Labelling of Chemicals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IIT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ILLINOIS INSTITUTE OF TECHNOLOGY (IIT)</dc:title>
  <dc:creator>Cindy Chaffee</dc:creator>
  <cp:lastModifiedBy>Cindy Chaffee</cp:lastModifiedBy>
  <cp:revision>28</cp:revision>
  <dcterms:created xsi:type="dcterms:W3CDTF">2014-08-26T18:58:11Z</dcterms:created>
  <dcterms:modified xsi:type="dcterms:W3CDTF">2015-08-14T14:18:17Z</dcterms:modified>
</cp:coreProperties>
</file>

<file path=docProps/thumbnail.jpeg>
</file>